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3.jpg" ContentType="image/jpg"/>
  <Override PartName="/ppt/notesSlides/notesSlide5.xml" ContentType="application/vnd.openxmlformats-officedocument.presentationml.notesSlide+xml"/>
  <Override PartName="/ppt/media/image17.jpg" ContentType="image/jpg"/>
  <Override PartName="/ppt/media/image18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32.jpg" ContentType="image/jpg"/>
  <Override PartName="/ppt/media/image35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9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305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6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>
        <p:scale>
          <a:sx n="58" d="100"/>
          <a:sy n="58" d="100"/>
        </p:scale>
        <p:origin x="112" y="68"/>
      </p:cViewPr>
      <p:guideLst/>
    </p:cSldViewPr>
  </p:slideViewPr>
  <p:outlineViewPr>
    <p:cViewPr>
      <p:scale>
        <a:sx n="33" d="100"/>
        <a:sy n="33" d="100"/>
      </p:scale>
      <p:origin x="0" y="-388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5E9409-4272-494E-9687-10D752739C5D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7B991A-57C5-48CB-8A67-E543F75DC756}">
      <dgm:prSet/>
      <dgm:spPr/>
      <dgm:t>
        <a:bodyPr/>
        <a:lstStyle/>
        <a:p>
          <a:pPr algn="ctr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This course is designed to furnish the learner with the  knowledge of basic concepts and scientific principles of  microbiology.</a:t>
          </a:r>
        </a:p>
      </dgm:t>
    </dgm:pt>
    <dgm:pt modelId="{8EABCE79-F6C6-4A35-8DC8-9CD7D2192A14}" type="parTrans" cxnId="{4994FE9D-BB04-404F-AA76-1F3F3178FDD3}">
      <dgm:prSet/>
      <dgm:spPr/>
      <dgm:t>
        <a:bodyPr/>
        <a:lstStyle/>
        <a:p>
          <a:endParaRPr lang="en-US"/>
        </a:p>
      </dgm:t>
    </dgm:pt>
    <dgm:pt modelId="{84479E5B-D95F-4A20-BFF8-3A8DCF47FDBB}" type="sibTrans" cxnId="{4994FE9D-BB04-404F-AA76-1F3F3178FDD3}">
      <dgm:prSet/>
      <dgm:spPr/>
      <dgm:t>
        <a:bodyPr/>
        <a:lstStyle/>
        <a:p>
          <a:endParaRPr lang="en-US"/>
        </a:p>
      </dgm:t>
    </dgm:pt>
    <dgm:pt modelId="{04BCA1B7-D42C-4E15-98C4-5C6203E50645}">
      <dgm:prSet/>
      <dgm:spPr/>
      <dgm:t>
        <a:bodyPr/>
        <a:lstStyle/>
        <a:p>
          <a:pPr algn="ctr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It facilitate the learner to learn the application and principle of  microbiology in hospital and community environments.</a:t>
          </a:r>
        </a:p>
      </dgm:t>
    </dgm:pt>
    <dgm:pt modelId="{7C121764-E364-443A-A908-C83A6EC08766}" type="parTrans" cxnId="{6DA9874C-FF71-4732-93E1-A53175766056}">
      <dgm:prSet/>
      <dgm:spPr/>
      <dgm:t>
        <a:bodyPr/>
        <a:lstStyle/>
        <a:p>
          <a:endParaRPr lang="en-US"/>
        </a:p>
      </dgm:t>
    </dgm:pt>
    <dgm:pt modelId="{AA3E6F91-F1BB-45AE-8969-E68FA4B845B6}" type="sibTrans" cxnId="{6DA9874C-FF71-4732-93E1-A53175766056}">
      <dgm:prSet/>
      <dgm:spPr/>
      <dgm:t>
        <a:bodyPr/>
        <a:lstStyle/>
        <a:p>
          <a:endParaRPr lang="en-US"/>
        </a:p>
      </dgm:t>
    </dgm:pt>
    <dgm:pt modelId="{F3C42192-C071-47C1-981D-CD97865005AD}" type="pres">
      <dgm:prSet presAssocID="{035E9409-4272-494E-9687-10D752739C5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1A8DFB8-2076-48DE-B4EC-7AF32EBE9791}" type="pres">
      <dgm:prSet presAssocID="{7E7B991A-57C5-48CB-8A67-E543F75DC756}" presName="hierRoot1" presStyleCnt="0"/>
      <dgm:spPr/>
    </dgm:pt>
    <dgm:pt modelId="{301FFA38-74FF-4550-9FFE-CDB4C271800B}" type="pres">
      <dgm:prSet presAssocID="{7E7B991A-57C5-48CB-8A67-E543F75DC756}" presName="composite" presStyleCnt="0"/>
      <dgm:spPr/>
    </dgm:pt>
    <dgm:pt modelId="{440F4212-7AAD-498C-9183-E4156E06A800}" type="pres">
      <dgm:prSet presAssocID="{7E7B991A-57C5-48CB-8A67-E543F75DC756}" presName="background" presStyleLbl="node0" presStyleIdx="0" presStyleCnt="2"/>
      <dgm:spPr/>
    </dgm:pt>
    <dgm:pt modelId="{5462D0FE-C2FD-455F-B300-F70E51E3703A}" type="pres">
      <dgm:prSet presAssocID="{7E7B991A-57C5-48CB-8A67-E543F75DC756}" presName="text" presStyleLbl="fgAcc0" presStyleIdx="0" presStyleCnt="2">
        <dgm:presLayoutVars>
          <dgm:chPref val="3"/>
        </dgm:presLayoutVars>
      </dgm:prSet>
      <dgm:spPr/>
    </dgm:pt>
    <dgm:pt modelId="{A50B9C61-0974-40D6-AD81-C997EB13E076}" type="pres">
      <dgm:prSet presAssocID="{7E7B991A-57C5-48CB-8A67-E543F75DC756}" presName="hierChild2" presStyleCnt="0"/>
      <dgm:spPr/>
    </dgm:pt>
    <dgm:pt modelId="{F17EC7A6-7978-4848-A7C9-88F4EE5F6760}" type="pres">
      <dgm:prSet presAssocID="{04BCA1B7-D42C-4E15-98C4-5C6203E50645}" presName="hierRoot1" presStyleCnt="0"/>
      <dgm:spPr/>
    </dgm:pt>
    <dgm:pt modelId="{48F8C5B6-B4F7-4424-A3C0-0D8360D665FE}" type="pres">
      <dgm:prSet presAssocID="{04BCA1B7-D42C-4E15-98C4-5C6203E50645}" presName="composite" presStyleCnt="0"/>
      <dgm:spPr/>
    </dgm:pt>
    <dgm:pt modelId="{DECE795C-202D-4AE1-AE16-07FDD310A96C}" type="pres">
      <dgm:prSet presAssocID="{04BCA1B7-D42C-4E15-98C4-5C6203E50645}" presName="background" presStyleLbl="node0" presStyleIdx="1" presStyleCnt="2"/>
      <dgm:spPr/>
    </dgm:pt>
    <dgm:pt modelId="{6D171F34-3D4A-484E-A47E-19A82880EA27}" type="pres">
      <dgm:prSet presAssocID="{04BCA1B7-D42C-4E15-98C4-5C6203E50645}" presName="text" presStyleLbl="fgAcc0" presStyleIdx="1" presStyleCnt="2">
        <dgm:presLayoutVars>
          <dgm:chPref val="3"/>
        </dgm:presLayoutVars>
      </dgm:prSet>
      <dgm:spPr/>
    </dgm:pt>
    <dgm:pt modelId="{C235A728-09B2-4FFE-9BCB-95A7A6A4F827}" type="pres">
      <dgm:prSet presAssocID="{04BCA1B7-D42C-4E15-98C4-5C6203E50645}" presName="hierChild2" presStyleCnt="0"/>
      <dgm:spPr/>
    </dgm:pt>
  </dgm:ptLst>
  <dgm:cxnLst>
    <dgm:cxn modelId="{D6C2462C-0281-437B-B0F8-042B33D920E8}" type="presOf" srcId="{04BCA1B7-D42C-4E15-98C4-5C6203E50645}" destId="{6D171F34-3D4A-484E-A47E-19A82880EA27}" srcOrd="0" destOrd="0" presId="urn:microsoft.com/office/officeart/2005/8/layout/hierarchy1"/>
    <dgm:cxn modelId="{6DA9874C-FF71-4732-93E1-A53175766056}" srcId="{035E9409-4272-494E-9687-10D752739C5D}" destId="{04BCA1B7-D42C-4E15-98C4-5C6203E50645}" srcOrd="1" destOrd="0" parTransId="{7C121764-E364-443A-A908-C83A6EC08766}" sibTransId="{AA3E6F91-F1BB-45AE-8969-E68FA4B845B6}"/>
    <dgm:cxn modelId="{A94B4454-E84B-458F-A090-06D62BCE8563}" type="presOf" srcId="{7E7B991A-57C5-48CB-8A67-E543F75DC756}" destId="{5462D0FE-C2FD-455F-B300-F70E51E3703A}" srcOrd="0" destOrd="0" presId="urn:microsoft.com/office/officeart/2005/8/layout/hierarchy1"/>
    <dgm:cxn modelId="{4994FE9D-BB04-404F-AA76-1F3F3178FDD3}" srcId="{035E9409-4272-494E-9687-10D752739C5D}" destId="{7E7B991A-57C5-48CB-8A67-E543F75DC756}" srcOrd="0" destOrd="0" parTransId="{8EABCE79-F6C6-4A35-8DC8-9CD7D2192A14}" sibTransId="{84479E5B-D95F-4A20-BFF8-3A8DCF47FDBB}"/>
    <dgm:cxn modelId="{C6AD2AFA-AAA4-47F2-B5AC-2C8EDD3AB703}" type="presOf" srcId="{035E9409-4272-494E-9687-10D752739C5D}" destId="{F3C42192-C071-47C1-981D-CD97865005AD}" srcOrd="0" destOrd="0" presId="urn:microsoft.com/office/officeart/2005/8/layout/hierarchy1"/>
    <dgm:cxn modelId="{838D887E-C5DB-43A2-A0B0-E85084FD471C}" type="presParOf" srcId="{F3C42192-C071-47C1-981D-CD97865005AD}" destId="{81A8DFB8-2076-48DE-B4EC-7AF32EBE9791}" srcOrd="0" destOrd="0" presId="urn:microsoft.com/office/officeart/2005/8/layout/hierarchy1"/>
    <dgm:cxn modelId="{E510E5C2-0D4C-4C2D-BB3B-2E573432676A}" type="presParOf" srcId="{81A8DFB8-2076-48DE-B4EC-7AF32EBE9791}" destId="{301FFA38-74FF-4550-9FFE-CDB4C271800B}" srcOrd="0" destOrd="0" presId="urn:microsoft.com/office/officeart/2005/8/layout/hierarchy1"/>
    <dgm:cxn modelId="{D4F58185-ECAF-4AFB-94B7-8EECD82A1FD1}" type="presParOf" srcId="{301FFA38-74FF-4550-9FFE-CDB4C271800B}" destId="{440F4212-7AAD-498C-9183-E4156E06A800}" srcOrd="0" destOrd="0" presId="urn:microsoft.com/office/officeart/2005/8/layout/hierarchy1"/>
    <dgm:cxn modelId="{521F2E13-D76E-47E2-A660-7BCE9FE08AC5}" type="presParOf" srcId="{301FFA38-74FF-4550-9FFE-CDB4C271800B}" destId="{5462D0FE-C2FD-455F-B300-F70E51E3703A}" srcOrd="1" destOrd="0" presId="urn:microsoft.com/office/officeart/2005/8/layout/hierarchy1"/>
    <dgm:cxn modelId="{CF4EDB40-5A28-42C0-A5A5-3F3CE0D5F003}" type="presParOf" srcId="{81A8DFB8-2076-48DE-B4EC-7AF32EBE9791}" destId="{A50B9C61-0974-40D6-AD81-C997EB13E076}" srcOrd="1" destOrd="0" presId="urn:microsoft.com/office/officeart/2005/8/layout/hierarchy1"/>
    <dgm:cxn modelId="{C738820C-2C11-46BF-9A0D-79EEBF4FDB4D}" type="presParOf" srcId="{F3C42192-C071-47C1-981D-CD97865005AD}" destId="{F17EC7A6-7978-4848-A7C9-88F4EE5F6760}" srcOrd="1" destOrd="0" presId="urn:microsoft.com/office/officeart/2005/8/layout/hierarchy1"/>
    <dgm:cxn modelId="{FB21A184-A671-40DB-A9B1-D0A8187EE9A6}" type="presParOf" srcId="{F17EC7A6-7978-4848-A7C9-88F4EE5F6760}" destId="{48F8C5B6-B4F7-4424-A3C0-0D8360D665FE}" srcOrd="0" destOrd="0" presId="urn:microsoft.com/office/officeart/2005/8/layout/hierarchy1"/>
    <dgm:cxn modelId="{0E77B1BC-834C-4156-B0CD-88AB89E60498}" type="presParOf" srcId="{48F8C5B6-B4F7-4424-A3C0-0D8360D665FE}" destId="{DECE795C-202D-4AE1-AE16-07FDD310A96C}" srcOrd="0" destOrd="0" presId="urn:microsoft.com/office/officeart/2005/8/layout/hierarchy1"/>
    <dgm:cxn modelId="{E8C5F703-CF43-49FD-9132-923A99BD7309}" type="presParOf" srcId="{48F8C5B6-B4F7-4424-A3C0-0D8360D665FE}" destId="{6D171F34-3D4A-484E-A47E-19A82880EA27}" srcOrd="1" destOrd="0" presId="urn:microsoft.com/office/officeart/2005/8/layout/hierarchy1"/>
    <dgm:cxn modelId="{90AA1352-82F8-4901-8A47-D4D113A05BFD}" type="presParOf" srcId="{F17EC7A6-7978-4848-A7C9-88F4EE5F6760}" destId="{C235A728-09B2-4FFE-9BCB-95A7A6A4F82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31EED3-B74E-4631-BAF0-EFB66A9A34F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128B85-7F5C-49D3-B2E4-FB8AF835F6C8}">
      <dgm:prSet custT="1"/>
      <dgm:spPr>
        <a:solidFill>
          <a:schemeClr val="bg2"/>
        </a:solidFill>
      </dgm:spPr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Demonstrate and make use of operating a microscope.</a:t>
          </a:r>
        </a:p>
      </dgm:t>
    </dgm:pt>
    <dgm:pt modelId="{B109DACF-79EA-425D-B2AD-33FBA37F2F19}" type="parTrans" cxnId="{E9A466DC-E5AC-4542-948D-41D3E8E8F153}">
      <dgm:prSet/>
      <dgm:spPr/>
      <dgm:t>
        <a:bodyPr/>
        <a:lstStyle/>
        <a:p>
          <a:endParaRPr lang="en-US"/>
        </a:p>
      </dgm:t>
    </dgm:pt>
    <dgm:pt modelId="{3D79965F-7DF5-4651-8B0F-22F0BD59B011}" type="sibTrans" cxnId="{E9A466DC-E5AC-4542-948D-41D3E8E8F153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 dirty="0"/>
        </a:p>
      </dgm:t>
    </dgm:pt>
    <dgm:pt modelId="{903A40AE-3750-4919-92D0-2442D46FF746}">
      <dgm:prSet custT="1"/>
      <dgm:spPr>
        <a:solidFill>
          <a:schemeClr val="bg2"/>
        </a:solidFill>
      </dgm:spPr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Demonstrate the safe handling of chemical and equipment's in  Lab.</a:t>
          </a:r>
        </a:p>
      </dgm:t>
    </dgm:pt>
    <dgm:pt modelId="{63F8BE1F-CEC5-4FC6-BEF2-1414E19E9BDE}" type="parTrans" cxnId="{94CA86F2-5BCA-4522-8F40-F761B3D6BD1F}">
      <dgm:prSet/>
      <dgm:spPr/>
      <dgm:t>
        <a:bodyPr/>
        <a:lstStyle/>
        <a:p>
          <a:endParaRPr lang="en-US"/>
        </a:p>
      </dgm:t>
    </dgm:pt>
    <dgm:pt modelId="{76C289E7-F74F-4801-872E-020329B70457}" type="sibTrans" cxnId="{94CA86F2-5BCA-4522-8F40-F761B3D6BD1F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 dirty="0"/>
        </a:p>
      </dgm:t>
    </dgm:pt>
    <dgm:pt modelId="{198F94C1-B8D7-466B-B357-D310A95FB704}">
      <dgm:prSet custT="1"/>
      <dgm:spPr>
        <a:solidFill>
          <a:schemeClr val="bg2"/>
        </a:solidFill>
      </dgm:spPr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Perform the procedure to prepare slide of culture media.</a:t>
          </a:r>
        </a:p>
      </dgm:t>
    </dgm:pt>
    <dgm:pt modelId="{FE560612-A10E-4C83-A84F-1DBCDE1BCF9D}" type="parTrans" cxnId="{A181BCBD-E33E-4BD1-B724-5AC02C05F02D}">
      <dgm:prSet/>
      <dgm:spPr/>
      <dgm:t>
        <a:bodyPr/>
        <a:lstStyle/>
        <a:p>
          <a:endParaRPr lang="en-US"/>
        </a:p>
      </dgm:t>
    </dgm:pt>
    <dgm:pt modelId="{C1343E66-1292-450F-ABBD-156BB3781E79}" type="sibTrans" cxnId="{A181BCBD-E33E-4BD1-B724-5AC02C05F02D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 dirty="0"/>
        </a:p>
      </dgm:t>
    </dgm:pt>
    <dgm:pt modelId="{9E4527BB-B35B-4ACD-8800-2BF0AEC7674A}">
      <dgm:prSet custT="1"/>
      <dgm:spPr>
        <a:solidFill>
          <a:schemeClr val="bg2"/>
        </a:solidFill>
      </dgm:spPr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Demonstrate the preventive measure during various type of  isolation.</a:t>
          </a:r>
        </a:p>
      </dgm:t>
    </dgm:pt>
    <dgm:pt modelId="{942C8AEA-8D9B-4634-8459-D9F94A3260D6}" type="parTrans" cxnId="{CB524D11-8F60-4572-9233-95505CBB5298}">
      <dgm:prSet/>
      <dgm:spPr/>
      <dgm:t>
        <a:bodyPr/>
        <a:lstStyle/>
        <a:p>
          <a:endParaRPr lang="en-US"/>
        </a:p>
      </dgm:t>
    </dgm:pt>
    <dgm:pt modelId="{BF44F937-6AAD-46D8-B8DF-D6068411DE45}" type="sibTrans" cxnId="{CB524D11-8F60-4572-9233-95505CBB5298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 dirty="0"/>
        </a:p>
      </dgm:t>
    </dgm:pt>
    <dgm:pt modelId="{B166B628-EAF4-4058-8D4E-BB2682BA123D}">
      <dgm:prSet custT="1"/>
      <dgm:spPr>
        <a:solidFill>
          <a:schemeClr val="bg2"/>
        </a:solidFill>
      </dgm:spPr>
      <dgm:t>
        <a:bodyPr/>
        <a:lstStyle/>
        <a:p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Demonstrate preventive measure to control nosocomial  infection in patients.</a:t>
          </a:r>
        </a:p>
      </dgm:t>
    </dgm:pt>
    <dgm:pt modelId="{55FB52D2-16AE-4A8D-9B02-25F014FF7045}" type="parTrans" cxnId="{4F5CBF50-29A8-4C2B-9E36-71C35176DE17}">
      <dgm:prSet/>
      <dgm:spPr/>
      <dgm:t>
        <a:bodyPr/>
        <a:lstStyle/>
        <a:p>
          <a:endParaRPr lang="en-US"/>
        </a:p>
      </dgm:t>
    </dgm:pt>
    <dgm:pt modelId="{B7BB318E-C46E-4E0D-B936-1A2EBCB4838F}" type="sibTrans" cxnId="{4F5CBF50-29A8-4C2B-9E36-71C35176DE17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 dirty="0"/>
        </a:p>
      </dgm:t>
    </dgm:pt>
    <dgm:pt modelId="{8B85ED41-CBCF-4874-9FD7-FA824257DDC0}">
      <dgm:prSet custT="1"/>
      <dgm:spPr>
        <a:solidFill>
          <a:schemeClr val="bg2"/>
        </a:solidFill>
      </dgm:spPr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Perform the procedure of staining Microorganisms</a:t>
          </a:r>
        </a:p>
      </dgm:t>
    </dgm:pt>
    <dgm:pt modelId="{97BF069C-110D-4CD4-A38B-969D6BB68901}" type="parTrans" cxnId="{1A1826FE-34C2-4C21-853F-1B221B406697}">
      <dgm:prSet/>
      <dgm:spPr/>
      <dgm:t>
        <a:bodyPr/>
        <a:lstStyle/>
        <a:p>
          <a:endParaRPr lang="en-US"/>
        </a:p>
      </dgm:t>
    </dgm:pt>
    <dgm:pt modelId="{F14E171D-971B-4972-8E1C-0D60B4926AAB}" type="sibTrans" cxnId="{1A1826FE-34C2-4C21-853F-1B221B406697}">
      <dgm:prSet/>
      <dgm:spPr/>
      <dgm:t>
        <a:bodyPr/>
        <a:lstStyle/>
        <a:p>
          <a:endParaRPr lang="en-US"/>
        </a:p>
      </dgm:t>
    </dgm:pt>
    <dgm:pt modelId="{4FC370DE-DF24-4929-A2BB-DCF4F5B64B7B}" type="pres">
      <dgm:prSet presAssocID="{9331EED3-B74E-4631-BAF0-EFB66A9A34FC}" presName="Name0" presStyleCnt="0">
        <dgm:presLayoutVars>
          <dgm:dir/>
          <dgm:resizeHandles val="exact"/>
        </dgm:presLayoutVars>
      </dgm:prSet>
      <dgm:spPr/>
    </dgm:pt>
    <dgm:pt modelId="{0E83580E-3FCB-4A92-9B47-3509097E465B}" type="pres">
      <dgm:prSet presAssocID="{31128B85-7F5C-49D3-B2E4-FB8AF835F6C8}" presName="node" presStyleLbl="node1" presStyleIdx="0" presStyleCnt="6">
        <dgm:presLayoutVars>
          <dgm:bulletEnabled val="1"/>
        </dgm:presLayoutVars>
      </dgm:prSet>
      <dgm:spPr/>
    </dgm:pt>
    <dgm:pt modelId="{A1E3D61D-FD43-426A-8A10-DA6215AA11F3}" type="pres">
      <dgm:prSet presAssocID="{3D79965F-7DF5-4651-8B0F-22F0BD59B011}" presName="sibTrans" presStyleLbl="sibTrans1D1" presStyleIdx="0" presStyleCnt="5"/>
      <dgm:spPr/>
    </dgm:pt>
    <dgm:pt modelId="{AC27085A-C6C3-4212-B9DC-FC319FE7572D}" type="pres">
      <dgm:prSet presAssocID="{3D79965F-7DF5-4651-8B0F-22F0BD59B011}" presName="connectorText" presStyleLbl="sibTrans1D1" presStyleIdx="0" presStyleCnt="5"/>
      <dgm:spPr/>
    </dgm:pt>
    <dgm:pt modelId="{E66C7CA3-398B-4F1C-80C4-FDBE0484FC91}" type="pres">
      <dgm:prSet presAssocID="{903A40AE-3750-4919-92D0-2442D46FF746}" presName="node" presStyleLbl="node1" presStyleIdx="1" presStyleCnt="6">
        <dgm:presLayoutVars>
          <dgm:bulletEnabled val="1"/>
        </dgm:presLayoutVars>
      </dgm:prSet>
      <dgm:spPr/>
    </dgm:pt>
    <dgm:pt modelId="{91A10960-5148-416E-8EA3-40FCD8E3568A}" type="pres">
      <dgm:prSet presAssocID="{76C289E7-F74F-4801-872E-020329B70457}" presName="sibTrans" presStyleLbl="sibTrans1D1" presStyleIdx="1" presStyleCnt="5"/>
      <dgm:spPr/>
    </dgm:pt>
    <dgm:pt modelId="{0E67333F-31A9-4EEC-830C-0C13133256AF}" type="pres">
      <dgm:prSet presAssocID="{76C289E7-F74F-4801-872E-020329B70457}" presName="connectorText" presStyleLbl="sibTrans1D1" presStyleIdx="1" presStyleCnt="5"/>
      <dgm:spPr/>
    </dgm:pt>
    <dgm:pt modelId="{736420C8-2C4A-41FE-A4FA-8AB33FB4D8C6}" type="pres">
      <dgm:prSet presAssocID="{198F94C1-B8D7-466B-B357-D310A95FB704}" presName="node" presStyleLbl="node1" presStyleIdx="2" presStyleCnt="6">
        <dgm:presLayoutVars>
          <dgm:bulletEnabled val="1"/>
        </dgm:presLayoutVars>
      </dgm:prSet>
      <dgm:spPr/>
    </dgm:pt>
    <dgm:pt modelId="{BA5A4671-0D7B-4B60-88EE-7DC780E4D616}" type="pres">
      <dgm:prSet presAssocID="{C1343E66-1292-450F-ABBD-156BB3781E79}" presName="sibTrans" presStyleLbl="sibTrans1D1" presStyleIdx="2" presStyleCnt="5"/>
      <dgm:spPr/>
    </dgm:pt>
    <dgm:pt modelId="{812C68AD-D01C-44E1-A07D-D2ADE4C9A4C3}" type="pres">
      <dgm:prSet presAssocID="{C1343E66-1292-450F-ABBD-156BB3781E79}" presName="connectorText" presStyleLbl="sibTrans1D1" presStyleIdx="2" presStyleCnt="5"/>
      <dgm:spPr/>
    </dgm:pt>
    <dgm:pt modelId="{04146B27-ABA1-440C-9218-1C97D5051A52}" type="pres">
      <dgm:prSet presAssocID="{9E4527BB-B35B-4ACD-8800-2BF0AEC7674A}" presName="node" presStyleLbl="node1" presStyleIdx="3" presStyleCnt="6">
        <dgm:presLayoutVars>
          <dgm:bulletEnabled val="1"/>
        </dgm:presLayoutVars>
      </dgm:prSet>
      <dgm:spPr/>
    </dgm:pt>
    <dgm:pt modelId="{C7AA6888-56B2-4193-891E-A205CA89F68E}" type="pres">
      <dgm:prSet presAssocID="{BF44F937-6AAD-46D8-B8DF-D6068411DE45}" presName="sibTrans" presStyleLbl="sibTrans1D1" presStyleIdx="3" presStyleCnt="5"/>
      <dgm:spPr/>
    </dgm:pt>
    <dgm:pt modelId="{8FA48F3E-EBF8-479B-975D-F428C96F4CE5}" type="pres">
      <dgm:prSet presAssocID="{BF44F937-6AAD-46D8-B8DF-D6068411DE45}" presName="connectorText" presStyleLbl="sibTrans1D1" presStyleIdx="3" presStyleCnt="5"/>
      <dgm:spPr/>
    </dgm:pt>
    <dgm:pt modelId="{47AF0444-7C4B-434B-9C99-8EEC7F6724BA}" type="pres">
      <dgm:prSet presAssocID="{B166B628-EAF4-4058-8D4E-BB2682BA123D}" presName="node" presStyleLbl="node1" presStyleIdx="4" presStyleCnt="6">
        <dgm:presLayoutVars>
          <dgm:bulletEnabled val="1"/>
        </dgm:presLayoutVars>
      </dgm:prSet>
      <dgm:spPr/>
    </dgm:pt>
    <dgm:pt modelId="{EF4F3CF5-5B5B-4F67-9C32-44E0683470DA}" type="pres">
      <dgm:prSet presAssocID="{B7BB318E-C46E-4E0D-B936-1A2EBCB4838F}" presName="sibTrans" presStyleLbl="sibTrans1D1" presStyleIdx="4" presStyleCnt="5"/>
      <dgm:spPr/>
    </dgm:pt>
    <dgm:pt modelId="{9E4FDB52-5681-4711-BB31-F01DAFAEE4FB}" type="pres">
      <dgm:prSet presAssocID="{B7BB318E-C46E-4E0D-B936-1A2EBCB4838F}" presName="connectorText" presStyleLbl="sibTrans1D1" presStyleIdx="4" presStyleCnt="5"/>
      <dgm:spPr/>
    </dgm:pt>
    <dgm:pt modelId="{2B668E37-5FAD-47C5-ABD2-87529CB5EB7F}" type="pres">
      <dgm:prSet presAssocID="{8B85ED41-CBCF-4874-9FD7-FA824257DDC0}" presName="node" presStyleLbl="node1" presStyleIdx="5" presStyleCnt="6">
        <dgm:presLayoutVars>
          <dgm:bulletEnabled val="1"/>
        </dgm:presLayoutVars>
      </dgm:prSet>
      <dgm:spPr/>
    </dgm:pt>
  </dgm:ptLst>
  <dgm:cxnLst>
    <dgm:cxn modelId="{DFF67B07-CA5D-40FE-B22A-D34706D8BBD0}" type="presOf" srcId="{9331EED3-B74E-4631-BAF0-EFB66A9A34FC}" destId="{4FC370DE-DF24-4929-A2BB-DCF4F5B64B7B}" srcOrd="0" destOrd="0" presId="urn:microsoft.com/office/officeart/2016/7/layout/RepeatingBendingProcessNew"/>
    <dgm:cxn modelId="{69138C0D-7395-4C8B-B147-4DC112656699}" type="presOf" srcId="{BF44F937-6AAD-46D8-B8DF-D6068411DE45}" destId="{C7AA6888-56B2-4193-891E-A205CA89F68E}" srcOrd="0" destOrd="0" presId="urn:microsoft.com/office/officeart/2016/7/layout/RepeatingBendingProcessNew"/>
    <dgm:cxn modelId="{14CFFC10-9BBF-4997-8399-67AB20D89510}" type="presOf" srcId="{3D79965F-7DF5-4651-8B0F-22F0BD59B011}" destId="{A1E3D61D-FD43-426A-8A10-DA6215AA11F3}" srcOrd="0" destOrd="0" presId="urn:microsoft.com/office/officeart/2016/7/layout/RepeatingBendingProcessNew"/>
    <dgm:cxn modelId="{CB524D11-8F60-4572-9233-95505CBB5298}" srcId="{9331EED3-B74E-4631-BAF0-EFB66A9A34FC}" destId="{9E4527BB-B35B-4ACD-8800-2BF0AEC7674A}" srcOrd="3" destOrd="0" parTransId="{942C8AEA-8D9B-4634-8459-D9F94A3260D6}" sibTransId="{BF44F937-6AAD-46D8-B8DF-D6068411DE45}"/>
    <dgm:cxn modelId="{036E7D15-0340-430D-997B-EE6FFC7D101C}" type="presOf" srcId="{8B85ED41-CBCF-4874-9FD7-FA824257DDC0}" destId="{2B668E37-5FAD-47C5-ABD2-87529CB5EB7F}" srcOrd="0" destOrd="0" presId="urn:microsoft.com/office/officeart/2016/7/layout/RepeatingBendingProcessNew"/>
    <dgm:cxn modelId="{107B332F-02E1-4851-9F7B-C4176DA48926}" type="presOf" srcId="{B7BB318E-C46E-4E0D-B936-1A2EBCB4838F}" destId="{EF4F3CF5-5B5B-4F67-9C32-44E0683470DA}" srcOrd="0" destOrd="0" presId="urn:microsoft.com/office/officeart/2016/7/layout/RepeatingBendingProcessNew"/>
    <dgm:cxn modelId="{4DB4BB32-FEDC-44D9-9871-4AF576676687}" type="presOf" srcId="{C1343E66-1292-450F-ABBD-156BB3781E79}" destId="{812C68AD-D01C-44E1-A07D-D2ADE4C9A4C3}" srcOrd="1" destOrd="0" presId="urn:microsoft.com/office/officeart/2016/7/layout/RepeatingBendingProcessNew"/>
    <dgm:cxn modelId="{CE67EE60-A302-455A-B63A-00B255AC12B1}" type="presOf" srcId="{BF44F937-6AAD-46D8-B8DF-D6068411DE45}" destId="{8FA48F3E-EBF8-479B-975D-F428C96F4CE5}" srcOrd="1" destOrd="0" presId="urn:microsoft.com/office/officeart/2016/7/layout/RepeatingBendingProcessNew"/>
    <dgm:cxn modelId="{8D66826C-D0B8-4016-B932-BD9EF037461C}" type="presOf" srcId="{903A40AE-3750-4919-92D0-2442D46FF746}" destId="{E66C7CA3-398B-4F1C-80C4-FDBE0484FC91}" srcOrd="0" destOrd="0" presId="urn:microsoft.com/office/officeart/2016/7/layout/RepeatingBendingProcessNew"/>
    <dgm:cxn modelId="{A529166E-9B0A-468E-9C42-DFB7406F0345}" type="presOf" srcId="{31128B85-7F5C-49D3-B2E4-FB8AF835F6C8}" destId="{0E83580E-3FCB-4A92-9B47-3509097E465B}" srcOrd="0" destOrd="0" presId="urn:microsoft.com/office/officeart/2016/7/layout/RepeatingBendingProcessNew"/>
    <dgm:cxn modelId="{E449666F-2073-4CC1-968B-2AB757936A84}" type="presOf" srcId="{C1343E66-1292-450F-ABBD-156BB3781E79}" destId="{BA5A4671-0D7B-4B60-88EE-7DC780E4D616}" srcOrd="0" destOrd="0" presId="urn:microsoft.com/office/officeart/2016/7/layout/RepeatingBendingProcessNew"/>
    <dgm:cxn modelId="{4F5CBF50-29A8-4C2B-9E36-71C35176DE17}" srcId="{9331EED3-B74E-4631-BAF0-EFB66A9A34FC}" destId="{B166B628-EAF4-4058-8D4E-BB2682BA123D}" srcOrd="4" destOrd="0" parTransId="{55FB52D2-16AE-4A8D-9B02-25F014FF7045}" sibTransId="{B7BB318E-C46E-4E0D-B936-1A2EBCB4838F}"/>
    <dgm:cxn modelId="{F8EB9873-1F5E-46AA-9F95-40C98A20E539}" type="presOf" srcId="{198F94C1-B8D7-466B-B357-D310A95FB704}" destId="{736420C8-2C4A-41FE-A4FA-8AB33FB4D8C6}" srcOrd="0" destOrd="0" presId="urn:microsoft.com/office/officeart/2016/7/layout/RepeatingBendingProcessNew"/>
    <dgm:cxn modelId="{C44EBF7B-17B9-40D0-B085-084B2FC8F0E0}" type="presOf" srcId="{9E4527BB-B35B-4ACD-8800-2BF0AEC7674A}" destId="{04146B27-ABA1-440C-9218-1C97D5051A52}" srcOrd="0" destOrd="0" presId="urn:microsoft.com/office/officeart/2016/7/layout/RepeatingBendingProcessNew"/>
    <dgm:cxn modelId="{C87775BA-CB85-42A0-8952-D20E4D6AB036}" type="presOf" srcId="{B7BB318E-C46E-4E0D-B936-1A2EBCB4838F}" destId="{9E4FDB52-5681-4711-BB31-F01DAFAEE4FB}" srcOrd="1" destOrd="0" presId="urn:microsoft.com/office/officeart/2016/7/layout/RepeatingBendingProcessNew"/>
    <dgm:cxn modelId="{A181BCBD-E33E-4BD1-B724-5AC02C05F02D}" srcId="{9331EED3-B74E-4631-BAF0-EFB66A9A34FC}" destId="{198F94C1-B8D7-466B-B357-D310A95FB704}" srcOrd="2" destOrd="0" parTransId="{FE560612-A10E-4C83-A84F-1DBCDE1BCF9D}" sibTransId="{C1343E66-1292-450F-ABBD-156BB3781E79}"/>
    <dgm:cxn modelId="{472D5AC2-4DFF-4E14-A89A-0CB694E5202F}" type="presOf" srcId="{76C289E7-F74F-4801-872E-020329B70457}" destId="{0E67333F-31A9-4EEC-830C-0C13133256AF}" srcOrd="1" destOrd="0" presId="urn:microsoft.com/office/officeart/2016/7/layout/RepeatingBendingProcessNew"/>
    <dgm:cxn modelId="{ECF49DC6-62EB-4D12-BB17-6E1B2826BF38}" type="presOf" srcId="{3D79965F-7DF5-4651-8B0F-22F0BD59B011}" destId="{AC27085A-C6C3-4212-B9DC-FC319FE7572D}" srcOrd="1" destOrd="0" presId="urn:microsoft.com/office/officeart/2016/7/layout/RepeatingBendingProcessNew"/>
    <dgm:cxn modelId="{97937BC9-B5CA-44F2-9F51-9B785E6AAFE1}" type="presOf" srcId="{B166B628-EAF4-4058-8D4E-BB2682BA123D}" destId="{47AF0444-7C4B-434B-9C99-8EEC7F6724BA}" srcOrd="0" destOrd="0" presId="urn:microsoft.com/office/officeart/2016/7/layout/RepeatingBendingProcessNew"/>
    <dgm:cxn modelId="{E9A466DC-E5AC-4542-948D-41D3E8E8F153}" srcId="{9331EED3-B74E-4631-BAF0-EFB66A9A34FC}" destId="{31128B85-7F5C-49D3-B2E4-FB8AF835F6C8}" srcOrd="0" destOrd="0" parTransId="{B109DACF-79EA-425D-B2AD-33FBA37F2F19}" sibTransId="{3D79965F-7DF5-4651-8B0F-22F0BD59B011}"/>
    <dgm:cxn modelId="{94CA86F2-5BCA-4522-8F40-F761B3D6BD1F}" srcId="{9331EED3-B74E-4631-BAF0-EFB66A9A34FC}" destId="{903A40AE-3750-4919-92D0-2442D46FF746}" srcOrd="1" destOrd="0" parTransId="{63F8BE1F-CEC5-4FC6-BEF2-1414E19E9BDE}" sibTransId="{76C289E7-F74F-4801-872E-020329B70457}"/>
    <dgm:cxn modelId="{BE0143F8-59C5-4DD3-A36F-15FE06C274CF}" type="presOf" srcId="{76C289E7-F74F-4801-872E-020329B70457}" destId="{91A10960-5148-416E-8EA3-40FCD8E3568A}" srcOrd="0" destOrd="0" presId="urn:microsoft.com/office/officeart/2016/7/layout/RepeatingBendingProcessNew"/>
    <dgm:cxn modelId="{1A1826FE-34C2-4C21-853F-1B221B406697}" srcId="{9331EED3-B74E-4631-BAF0-EFB66A9A34FC}" destId="{8B85ED41-CBCF-4874-9FD7-FA824257DDC0}" srcOrd="5" destOrd="0" parTransId="{97BF069C-110D-4CD4-A38B-969D6BB68901}" sibTransId="{F14E171D-971B-4972-8E1C-0D60B4926AAB}"/>
    <dgm:cxn modelId="{01D44292-B877-4BAA-A5EA-8C81ADF402C3}" type="presParOf" srcId="{4FC370DE-DF24-4929-A2BB-DCF4F5B64B7B}" destId="{0E83580E-3FCB-4A92-9B47-3509097E465B}" srcOrd="0" destOrd="0" presId="urn:microsoft.com/office/officeart/2016/7/layout/RepeatingBendingProcessNew"/>
    <dgm:cxn modelId="{E1C5B2F4-7CC4-4FF5-9AF6-D0686648353F}" type="presParOf" srcId="{4FC370DE-DF24-4929-A2BB-DCF4F5B64B7B}" destId="{A1E3D61D-FD43-426A-8A10-DA6215AA11F3}" srcOrd="1" destOrd="0" presId="urn:microsoft.com/office/officeart/2016/7/layout/RepeatingBendingProcessNew"/>
    <dgm:cxn modelId="{6B1B6FF7-2D8E-4D94-9254-4900F5788CA0}" type="presParOf" srcId="{A1E3D61D-FD43-426A-8A10-DA6215AA11F3}" destId="{AC27085A-C6C3-4212-B9DC-FC319FE7572D}" srcOrd="0" destOrd="0" presId="urn:microsoft.com/office/officeart/2016/7/layout/RepeatingBendingProcessNew"/>
    <dgm:cxn modelId="{6CA1F06D-E857-4D70-A3D7-D2812E63E985}" type="presParOf" srcId="{4FC370DE-DF24-4929-A2BB-DCF4F5B64B7B}" destId="{E66C7CA3-398B-4F1C-80C4-FDBE0484FC91}" srcOrd="2" destOrd="0" presId="urn:microsoft.com/office/officeart/2016/7/layout/RepeatingBendingProcessNew"/>
    <dgm:cxn modelId="{8B4ABF5F-1995-44C1-A535-B5B5C660E3D1}" type="presParOf" srcId="{4FC370DE-DF24-4929-A2BB-DCF4F5B64B7B}" destId="{91A10960-5148-416E-8EA3-40FCD8E3568A}" srcOrd="3" destOrd="0" presId="urn:microsoft.com/office/officeart/2016/7/layout/RepeatingBendingProcessNew"/>
    <dgm:cxn modelId="{C3F9B71F-752B-440F-86C3-AC2A4054A455}" type="presParOf" srcId="{91A10960-5148-416E-8EA3-40FCD8E3568A}" destId="{0E67333F-31A9-4EEC-830C-0C13133256AF}" srcOrd="0" destOrd="0" presId="urn:microsoft.com/office/officeart/2016/7/layout/RepeatingBendingProcessNew"/>
    <dgm:cxn modelId="{DF4B8174-BBF9-4294-ABEA-0ADF46B0ABDA}" type="presParOf" srcId="{4FC370DE-DF24-4929-A2BB-DCF4F5B64B7B}" destId="{736420C8-2C4A-41FE-A4FA-8AB33FB4D8C6}" srcOrd="4" destOrd="0" presId="urn:microsoft.com/office/officeart/2016/7/layout/RepeatingBendingProcessNew"/>
    <dgm:cxn modelId="{FC107D3D-8446-41E0-9890-43E3E8E5BD77}" type="presParOf" srcId="{4FC370DE-DF24-4929-A2BB-DCF4F5B64B7B}" destId="{BA5A4671-0D7B-4B60-88EE-7DC780E4D616}" srcOrd="5" destOrd="0" presId="urn:microsoft.com/office/officeart/2016/7/layout/RepeatingBendingProcessNew"/>
    <dgm:cxn modelId="{2957DD92-DF72-46E1-867B-41A3E367EEDB}" type="presParOf" srcId="{BA5A4671-0D7B-4B60-88EE-7DC780E4D616}" destId="{812C68AD-D01C-44E1-A07D-D2ADE4C9A4C3}" srcOrd="0" destOrd="0" presId="urn:microsoft.com/office/officeart/2016/7/layout/RepeatingBendingProcessNew"/>
    <dgm:cxn modelId="{DD96A711-9A22-434D-B0EF-E42241AF05A6}" type="presParOf" srcId="{4FC370DE-DF24-4929-A2BB-DCF4F5B64B7B}" destId="{04146B27-ABA1-440C-9218-1C97D5051A52}" srcOrd="6" destOrd="0" presId="urn:microsoft.com/office/officeart/2016/7/layout/RepeatingBendingProcessNew"/>
    <dgm:cxn modelId="{87C07118-3609-4879-B802-5E1CE8CCD85A}" type="presParOf" srcId="{4FC370DE-DF24-4929-A2BB-DCF4F5B64B7B}" destId="{C7AA6888-56B2-4193-891E-A205CA89F68E}" srcOrd="7" destOrd="0" presId="urn:microsoft.com/office/officeart/2016/7/layout/RepeatingBendingProcessNew"/>
    <dgm:cxn modelId="{40B8531A-A618-427A-AB4C-5448A7D6E6D9}" type="presParOf" srcId="{C7AA6888-56B2-4193-891E-A205CA89F68E}" destId="{8FA48F3E-EBF8-479B-975D-F428C96F4CE5}" srcOrd="0" destOrd="0" presId="urn:microsoft.com/office/officeart/2016/7/layout/RepeatingBendingProcessNew"/>
    <dgm:cxn modelId="{7375E6FE-EEA8-4491-A558-CDAD65EB00F0}" type="presParOf" srcId="{4FC370DE-DF24-4929-A2BB-DCF4F5B64B7B}" destId="{47AF0444-7C4B-434B-9C99-8EEC7F6724BA}" srcOrd="8" destOrd="0" presId="urn:microsoft.com/office/officeart/2016/7/layout/RepeatingBendingProcessNew"/>
    <dgm:cxn modelId="{B2A63CDE-05B9-4426-82AE-2237FEEF19D0}" type="presParOf" srcId="{4FC370DE-DF24-4929-A2BB-DCF4F5B64B7B}" destId="{EF4F3CF5-5B5B-4F67-9C32-44E0683470DA}" srcOrd="9" destOrd="0" presId="urn:microsoft.com/office/officeart/2016/7/layout/RepeatingBendingProcessNew"/>
    <dgm:cxn modelId="{4E354909-587B-4C03-B722-042751C30863}" type="presParOf" srcId="{EF4F3CF5-5B5B-4F67-9C32-44E0683470DA}" destId="{9E4FDB52-5681-4711-BB31-F01DAFAEE4FB}" srcOrd="0" destOrd="0" presId="urn:microsoft.com/office/officeart/2016/7/layout/RepeatingBendingProcessNew"/>
    <dgm:cxn modelId="{A092E340-2827-4EF0-AC6E-FA3ED6E6294B}" type="presParOf" srcId="{4FC370DE-DF24-4929-A2BB-DCF4F5B64B7B}" destId="{2B668E37-5FAD-47C5-ABD2-87529CB5EB7F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F4212-7AAD-498C-9183-E4156E06A800}">
      <dsp:nvSpPr>
        <dsp:cNvPr id="0" name=""/>
        <dsp:cNvSpPr/>
      </dsp:nvSpPr>
      <dsp:spPr>
        <a:xfrm>
          <a:off x="1464" y="231995"/>
          <a:ext cx="5139903" cy="32638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62D0FE-C2FD-455F-B300-F70E51E3703A}">
      <dsp:nvSpPr>
        <dsp:cNvPr id="0" name=""/>
        <dsp:cNvSpPr/>
      </dsp:nvSpPr>
      <dsp:spPr>
        <a:xfrm>
          <a:off x="572564" y="774540"/>
          <a:ext cx="5139903" cy="32638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This course is designed to furnish the learner with the  knowledge of basic concepts and scientific principles of  microbiology.</a:t>
          </a:r>
        </a:p>
      </dsp:txBody>
      <dsp:txXfrm>
        <a:off x="668159" y="870135"/>
        <a:ext cx="4948713" cy="3072648"/>
      </dsp:txXfrm>
    </dsp:sp>
    <dsp:sp modelId="{DECE795C-202D-4AE1-AE16-07FDD310A96C}">
      <dsp:nvSpPr>
        <dsp:cNvPr id="0" name=""/>
        <dsp:cNvSpPr/>
      </dsp:nvSpPr>
      <dsp:spPr>
        <a:xfrm>
          <a:off x="6283568" y="231995"/>
          <a:ext cx="5139903" cy="32638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171F34-3D4A-484E-A47E-19A82880EA27}">
      <dsp:nvSpPr>
        <dsp:cNvPr id="0" name=""/>
        <dsp:cNvSpPr/>
      </dsp:nvSpPr>
      <dsp:spPr>
        <a:xfrm>
          <a:off x="6854669" y="774540"/>
          <a:ext cx="5139903" cy="32638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It facilitate the learner to learn the application and principle of  microbiology in hospital and community environments.</a:t>
          </a:r>
        </a:p>
      </dsp:txBody>
      <dsp:txXfrm>
        <a:off x="6950264" y="870135"/>
        <a:ext cx="4948713" cy="3072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3D61D-FD43-426A-8A10-DA6215AA11F3}">
      <dsp:nvSpPr>
        <dsp:cNvPr id="0" name=""/>
        <dsp:cNvSpPr/>
      </dsp:nvSpPr>
      <dsp:spPr>
        <a:xfrm>
          <a:off x="3656658" y="868897"/>
          <a:ext cx="6682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8295" y="45720"/>
              </a:lnTo>
            </a:path>
          </a:pathLst>
        </a:custGeom>
        <a:noFill/>
        <a:ln w="9525" cap="rnd" cmpd="sng" algn="ctr">
          <a:solidFill>
            <a:srgbClr val="FFFF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973334" y="911119"/>
        <a:ext cx="34944" cy="6995"/>
      </dsp:txXfrm>
    </dsp:sp>
    <dsp:sp modelId="{0E83580E-3FCB-4A92-9B47-3509097E465B}">
      <dsp:nvSpPr>
        <dsp:cNvPr id="0" name=""/>
        <dsp:cNvSpPr/>
      </dsp:nvSpPr>
      <dsp:spPr>
        <a:xfrm>
          <a:off x="619781" y="3014"/>
          <a:ext cx="3038677" cy="1823206"/>
        </a:xfrm>
        <a:prstGeom prst="rect">
          <a:avLst/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898" tIns="156294" rIns="148898" bIns="15629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Demonstrate and make use of operating a microscope.</a:t>
          </a:r>
        </a:p>
      </dsp:txBody>
      <dsp:txXfrm>
        <a:off x="619781" y="3014"/>
        <a:ext cx="3038677" cy="1823206"/>
      </dsp:txXfrm>
    </dsp:sp>
    <dsp:sp modelId="{91A10960-5148-416E-8EA3-40FCD8E3568A}">
      <dsp:nvSpPr>
        <dsp:cNvPr id="0" name=""/>
        <dsp:cNvSpPr/>
      </dsp:nvSpPr>
      <dsp:spPr>
        <a:xfrm>
          <a:off x="7394231" y="868897"/>
          <a:ext cx="6682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8295" y="45720"/>
              </a:lnTo>
            </a:path>
          </a:pathLst>
        </a:custGeom>
        <a:noFill/>
        <a:ln w="9525" cap="rnd" cmpd="sng" algn="ctr">
          <a:solidFill>
            <a:srgbClr val="FFFF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710907" y="911119"/>
        <a:ext cx="34944" cy="6995"/>
      </dsp:txXfrm>
    </dsp:sp>
    <dsp:sp modelId="{E66C7CA3-398B-4F1C-80C4-FDBE0484FC91}">
      <dsp:nvSpPr>
        <dsp:cNvPr id="0" name=""/>
        <dsp:cNvSpPr/>
      </dsp:nvSpPr>
      <dsp:spPr>
        <a:xfrm>
          <a:off x="4357354" y="3014"/>
          <a:ext cx="3038677" cy="1823206"/>
        </a:xfrm>
        <a:prstGeom prst="rect">
          <a:avLst/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898" tIns="156294" rIns="148898" bIns="15629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Demonstrate the safe handling of chemical and equipment's in  Lab.</a:t>
          </a:r>
        </a:p>
      </dsp:txBody>
      <dsp:txXfrm>
        <a:off x="4357354" y="3014"/>
        <a:ext cx="3038677" cy="1823206"/>
      </dsp:txXfrm>
    </dsp:sp>
    <dsp:sp modelId="{BA5A4671-0D7B-4B60-88EE-7DC780E4D616}">
      <dsp:nvSpPr>
        <dsp:cNvPr id="0" name=""/>
        <dsp:cNvSpPr/>
      </dsp:nvSpPr>
      <dsp:spPr>
        <a:xfrm>
          <a:off x="2139119" y="1824421"/>
          <a:ext cx="7475146" cy="668295"/>
        </a:xfrm>
        <a:custGeom>
          <a:avLst/>
          <a:gdLst/>
          <a:ahLst/>
          <a:cxnLst/>
          <a:rect l="0" t="0" r="0" b="0"/>
          <a:pathLst>
            <a:path>
              <a:moveTo>
                <a:pt x="7475146" y="0"/>
              </a:moveTo>
              <a:lnTo>
                <a:pt x="7475146" y="351247"/>
              </a:lnTo>
              <a:lnTo>
                <a:pt x="0" y="351247"/>
              </a:lnTo>
              <a:lnTo>
                <a:pt x="0" y="668295"/>
              </a:lnTo>
            </a:path>
          </a:pathLst>
        </a:custGeom>
        <a:noFill/>
        <a:ln w="9525" cap="rnd" cmpd="sng" algn="ctr">
          <a:solidFill>
            <a:srgbClr val="FFFF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688999" y="2155071"/>
        <a:ext cx="375387" cy="6995"/>
      </dsp:txXfrm>
    </dsp:sp>
    <dsp:sp modelId="{736420C8-2C4A-41FE-A4FA-8AB33FB4D8C6}">
      <dsp:nvSpPr>
        <dsp:cNvPr id="0" name=""/>
        <dsp:cNvSpPr/>
      </dsp:nvSpPr>
      <dsp:spPr>
        <a:xfrm>
          <a:off x="8094927" y="3014"/>
          <a:ext cx="3038677" cy="1823206"/>
        </a:xfrm>
        <a:prstGeom prst="rect">
          <a:avLst/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898" tIns="156294" rIns="148898" bIns="15629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Perform the procedure to prepare slide of culture media.</a:t>
          </a:r>
        </a:p>
      </dsp:txBody>
      <dsp:txXfrm>
        <a:off x="8094927" y="3014"/>
        <a:ext cx="3038677" cy="1823206"/>
      </dsp:txXfrm>
    </dsp:sp>
    <dsp:sp modelId="{C7AA6888-56B2-4193-891E-A205CA89F68E}">
      <dsp:nvSpPr>
        <dsp:cNvPr id="0" name=""/>
        <dsp:cNvSpPr/>
      </dsp:nvSpPr>
      <dsp:spPr>
        <a:xfrm>
          <a:off x="3656658" y="3391000"/>
          <a:ext cx="6682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8295" y="45720"/>
              </a:lnTo>
            </a:path>
          </a:pathLst>
        </a:custGeom>
        <a:noFill/>
        <a:ln w="9525" cap="rnd" cmpd="sng" algn="ctr">
          <a:solidFill>
            <a:srgbClr val="FFFF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973334" y="3433222"/>
        <a:ext cx="34944" cy="6995"/>
      </dsp:txXfrm>
    </dsp:sp>
    <dsp:sp modelId="{04146B27-ABA1-440C-9218-1C97D5051A52}">
      <dsp:nvSpPr>
        <dsp:cNvPr id="0" name=""/>
        <dsp:cNvSpPr/>
      </dsp:nvSpPr>
      <dsp:spPr>
        <a:xfrm>
          <a:off x="619781" y="2525116"/>
          <a:ext cx="3038677" cy="1823206"/>
        </a:xfrm>
        <a:prstGeom prst="rect">
          <a:avLst/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898" tIns="156294" rIns="148898" bIns="15629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Demonstrate the preventive measure during various type of  isolation.</a:t>
          </a:r>
        </a:p>
      </dsp:txBody>
      <dsp:txXfrm>
        <a:off x="619781" y="2525116"/>
        <a:ext cx="3038677" cy="1823206"/>
      </dsp:txXfrm>
    </dsp:sp>
    <dsp:sp modelId="{EF4F3CF5-5B5B-4F67-9C32-44E0683470DA}">
      <dsp:nvSpPr>
        <dsp:cNvPr id="0" name=""/>
        <dsp:cNvSpPr/>
      </dsp:nvSpPr>
      <dsp:spPr>
        <a:xfrm>
          <a:off x="7394231" y="3391000"/>
          <a:ext cx="6682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8295" y="45720"/>
              </a:lnTo>
            </a:path>
          </a:pathLst>
        </a:custGeom>
        <a:noFill/>
        <a:ln w="9525" cap="rnd" cmpd="sng" algn="ctr">
          <a:solidFill>
            <a:srgbClr val="FFFF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710907" y="3433222"/>
        <a:ext cx="34944" cy="6995"/>
      </dsp:txXfrm>
    </dsp:sp>
    <dsp:sp modelId="{47AF0444-7C4B-434B-9C99-8EEC7F6724BA}">
      <dsp:nvSpPr>
        <dsp:cNvPr id="0" name=""/>
        <dsp:cNvSpPr/>
      </dsp:nvSpPr>
      <dsp:spPr>
        <a:xfrm>
          <a:off x="4357354" y="2525116"/>
          <a:ext cx="3038677" cy="1823206"/>
        </a:xfrm>
        <a:prstGeom prst="rect">
          <a:avLst/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898" tIns="156294" rIns="148898" bIns="15629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Demonstrate preventive measure to control nosocomial  infection in patients.</a:t>
          </a:r>
        </a:p>
      </dsp:txBody>
      <dsp:txXfrm>
        <a:off x="4357354" y="2525116"/>
        <a:ext cx="3038677" cy="1823206"/>
      </dsp:txXfrm>
    </dsp:sp>
    <dsp:sp modelId="{2B668E37-5FAD-47C5-ABD2-87529CB5EB7F}">
      <dsp:nvSpPr>
        <dsp:cNvPr id="0" name=""/>
        <dsp:cNvSpPr/>
      </dsp:nvSpPr>
      <dsp:spPr>
        <a:xfrm>
          <a:off x="8094927" y="2525116"/>
          <a:ext cx="3038677" cy="1823206"/>
        </a:xfrm>
        <a:prstGeom prst="rect">
          <a:avLst/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898" tIns="156294" rIns="148898" bIns="15629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Perform the procedure of staining Microorganisms</a:t>
          </a:r>
        </a:p>
      </dsp:txBody>
      <dsp:txXfrm>
        <a:off x="8094927" y="2525116"/>
        <a:ext cx="3038677" cy="1823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6C3CB-BD91-4571-9A84-60AC1AFB9E4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96B5A-28AD-4881-96EF-D4571A0D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0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96B5A-28AD-4881-96EF-D4571A0D95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543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96B5A-28AD-4881-96EF-D4571A0D95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35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96B5A-28AD-4881-96EF-D4571A0D95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59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96B5A-28AD-4881-96EF-D4571A0D95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86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96B5A-28AD-4881-96EF-D4571A0D95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41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48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13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0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5331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0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1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14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1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1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94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74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49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35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77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24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7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9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FB14059-9B88-43BD-B776-68D76C2CA3A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F9BD8-131A-4CDD-99C7-62539E11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615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holding a petri dish with a plant in it&#10;&#10;AI-generated content may be incorrect.">
            <a:extLst>
              <a:ext uri="{FF2B5EF4-FFF2-40B4-BE49-F238E27FC236}">
                <a16:creationId xmlns:a16="http://schemas.microsoft.com/office/drawing/2014/main" id="{0B98BABB-4FA7-FEE8-6437-1E0823137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33AEF-19AE-169B-E6F0-BB932994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49" y="345131"/>
            <a:ext cx="8221603" cy="1325563"/>
          </a:xfrm>
          <a:solidFill>
            <a:srgbClr val="326925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Discerption</a:t>
            </a:r>
          </a:p>
        </p:txBody>
      </p:sp>
      <p:pic>
        <p:nvPicPr>
          <p:cNvPr id="9" name="Content Placeholder 8" descr="A logo of a medical science&#10;&#10;AI-generated content may be incorrect.">
            <a:extLst>
              <a:ext uri="{FF2B5EF4-FFF2-40B4-BE49-F238E27FC236}">
                <a16:creationId xmlns:a16="http://schemas.microsoft.com/office/drawing/2014/main" id="{1B241619-7C39-4E6E-E02D-2044B5587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06"/>
            <a:ext cx="1885950" cy="1905000"/>
          </a:xfr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1AD86A-16D5-0D56-996C-83C86B700DCB}"/>
              </a:ext>
            </a:extLst>
          </p:cNvPr>
          <p:cNvSpPr/>
          <p:nvPr/>
        </p:nvSpPr>
        <p:spPr>
          <a:xfrm>
            <a:off x="2145846" y="2567137"/>
            <a:ext cx="7900308" cy="3282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675"/>
              </a:spcBef>
              <a:tabLst>
                <a:tab pos="356235" algn="l"/>
              </a:tabLst>
            </a:pPr>
            <a:r>
              <a:rPr lang="en-US" sz="4000" b="1" spc="-5" dirty="0"/>
              <a:t>BS</a:t>
            </a:r>
            <a:r>
              <a:rPr lang="en-US" sz="4000" b="1" spc="10" dirty="0"/>
              <a:t> </a:t>
            </a:r>
            <a:r>
              <a:rPr lang="en-US" sz="4000" b="1" spc="-5" dirty="0"/>
              <a:t>NURSING </a:t>
            </a:r>
            <a:r>
              <a:rPr lang="en-US" sz="4000" b="1" spc="-95" dirty="0"/>
              <a:t>(Year</a:t>
            </a:r>
            <a:r>
              <a:rPr lang="en-US" sz="4000" b="1" spc="-80" dirty="0"/>
              <a:t> </a:t>
            </a:r>
            <a:r>
              <a:rPr lang="en-US" sz="4000" b="1" spc="-5" dirty="0"/>
              <a:t>I Semester</a:t>
            </a:r>
            <a:r>
              <a:rPr lang="en-US" sz="4000" b="1" spc="-70" dirty="0"/>
              <a:t> </a:t>
            </a:r>
            <a:r>
              <a:rPr lang="en-US" sz="4000" b="1" spc="-5" dirty="0"/>
              <a:t>I) </a:t>
            </a:r>
            <a:r>
              <a:rPr lang="en-US" sz="4000" b="1" spc="-985" dirty="0"/>
              <a:t>          </a:t>
            </a:r>
            <a:r>
              <a:rPr lang="en-US" sz="4000" b="1" spc="-5" dirty="0"/>
              <a:t>Subject :</a:t>
            </a:r>
            <a:r>
              <a:rPr lang="en-US" sz="4000" b="1" spc="25" dirty="0"/>
              <a:t> </a:t>
            </a:r>
            <a:r>
              <a:rPr lang="en-US" sz="4000" b="1" spc="-10" dirty="0"/>
              <a:t>Microbiology</a:t>
            </a:r>
          </a:p>
          <a:p>
            <a:pPr marL="12065" algn="ctr">
              <a:lnSpc>
                <a:spcPct val="100000"/>
              </a:lnSpc>
              <a:spcBef>
                <a:spcPts val="675"/>
              </a:spcBef>
              <a:tabLst>
                <a:tab pos="356235" algn="l"/>
              </a:tabLst>
            </a:pPr>
            <a:r>
              <a:rPr lang="en-US" sz="2000" b="1" spc="-10" dirty="0">
                <a:latin typeface="Times New Roman"/>
                <a:cs typeface="Times New Roman"/>
              </a:rPr>
              <a:t>By</a:t>
            </a:r>
          </a:p>
          <a:p>
            <a:pPr marL="12065" algn="ctr">
              <a:lnSpc>
                <a:spcPct val="100000"/>
              </a:lnSpc>
              <a:spcBef>
                <a:spcPts val="675"/>
              </a:spcBef>
              <a:tabLst>
                <a:tab pos="356235" algn="l"/>
              </a:tabLst>
            </a:pPr>
            <a:r>
              <a:rPr lang="en-US" sz="3200" b="1" spc="-10" dirty="0">
                <a:latin typeface="Times New Roman"/>
                <a:cs typeface="Times New Roman"/>
              </a:rPr>
              <a:t> Zull e Nourain</a:t>
            </a:r>
          </a:p>
          <a:p>
            <a:pPr marL="12065" algn="ctr">
              <a:lnSpc>
                <a:spcPct val="100000"/>
              </a:lnSpc>
              <a:spcBef>
                <a:spcPts val="675"/>
              </a:spcBef>
              <a:tabLst>
                <a:tab pos="356235" algn="l"/>
              </a:tabLst>
            </a:pPr>
            <a:r>
              <a:rPr lang="en-US" sz="3200" b="1" spc="-10" dirty="0">
                <a:latin typeface="Times New Roman"/>
                <a:cs typeface="Times New Roman"/>
              </a:rPr>
              <a:t>Lecturer</a:t>
            </a:r>
            <a:endParaRPr lang="en-US" b="1" spc="-10" dirty="0">
              <a:latin typeface="Times New Roman"/>
              <a:cs typeface="Times New Roman"/>
            </a:endParaRPr>
          </a:p>
          <a:p>
            <a:pPr marL="12065" algn="ctr">
              <a:lnSpc>
                <a:spcPct val="100000"/>
              </a:lnSpc>
              <a:spcBef>
                <a:spcPts val="675"/>
              </a:spcBef>
              <a:tabLst>
                <a:tab pos="356235" algn="l"/>
              </a:tabLst>
            </a:pP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36DD8D-BE8A-B5B7-88D9-0B0077D604DC}"/>
              </a:ext>
            </a:extLst>
          </p:cNvPr>
          <p:cNvSpPr txBox="1">
            <a:spLocks/>
          </p:cNvSpPr>
          <p:nvPr/>
        </p:nvSpPr>
        <p:spPr>
          <a:xfrm>
            <a:off x="2819401" y="6233533"/>
            <a:ext cx="7669051" cy="677348"/>
          </a:xfrm>
          <a:prstGeom prst="rect">
            <a:avLst/>
          </a:prstGeom>
          <a:solidFill>
            <a:srgbClr val="32692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Global Institute of Medical Sciences-GIMS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7A73B8-4CA2-CF2B-A999-8FD96D736999}"/>
              </a:ext>
            </a:extLst>
          </p:cNvPr>
          <p:cNvSpPr/>
          <p:nvPr/>
        </p:nvSpPr>
        <p:spPr>
          <a:xfrm>
            <a:off x="8784904" y="5196257"/>
            <a:ext cx="3407096" cy="165619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erson using a microscope&#10;&#10;AI-generated content may be incorrect.">
            <a:extLst>
              <a:ext uri="{FF2B5EF4-FFF2-40B4-BE49-F238E27FC236}">
                <a16:creationId xmlns:a16="http://schemas.microsoft.com/office/drawing/2014/main" id="{54BB5446-052B-E1CF-F1F3-D3CA9030D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45782"/>
            <a:ext cx="2819400" cy="1656190"/>
          </a:xfrm>
          <a:prstGeom prst="rect">
            <a:avLst/>
          </a:prstGeom>
        </p:spPr>
      </p:pic>
      <p:pic>
        <p:nvPicPr>
          <p:cNvPr id="3" name="Content Placeholder 8" descr="A logo of a medical science&#10;&#10;AI-generated content may be incorrect.">
            <a:extLst>
              <a:ext uri="{FF2B5EF4-FFF2-40B4-BE49-F238E27FC236}">
                <a16:creationId xmlns:a16="http://schemas.microsoft.com/office/drawing/2014/main" id="{AB4281F6-28E0-400B-71F0-C7453E8D6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54" y="75406"/>
            <a:ext cx="2084446" cy="1905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2206016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119B1-8A90-33A7-337A-2D6F589B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b="1" spc="-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Terminology</a:t>
            </a:r>
            <a:r>
              <a:rPr lang="en-US" b="1" spc="-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en-US" b="1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b="1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microbiology</a:t>
            </a:r>
            <a:endParaRPr lang="en-US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1CAD6-6AAE-D0B7-D7B1-46939281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61" y="2285636"/>
            <a:ext cx="11797440" cy="4119646"/>
          </a:xfrm>
        </p:spPr>
        <p:txBody>
          <a:bodyPr>
            <a:normAutofit fontScale="70000" lnSpcReduction="20000"/>
          </a:bodyPr>
          <a:lstStyle/>
          <a:p>
            <a:pPr marL="469900" indent="-457200">
              <a:lnSpc>
                <a:spcPct val="160000"/>
              </a:lnSpc>
              <a:spcBef>
                <a:spcPts val="105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tabLst>
                <a:tab pos="35496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Pathogen:</a:t>
            </a:r>
            <a:r>
              <a:rPr lang="en-US" sz="2800" b="1" spc="-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organism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which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causes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disease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is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called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pathogen.</a:t>
            </a:r>
          </a:p>
          <a:p>
            <a:pPr marL="469900" indent="-457200">
              <a:lnSpc>
                <a:spcPct val="160000"/>
              </a:lnSpc>
              <a:spcBef>
                <a:spcPts val="105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tabLst>
                <a:tab pos="35496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Parasite:</a:t>
            </a:r>
            <a:r>
              <a:rPr lang="en-US" sz="2800" b="1" spc="18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</a:t>
            </a:r>
            <a:r>
              <a:rPr lang="en-US" sz="2800" spc="16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organism</a:t>
            </a:r>
            <a:r>
              <a:rPr lang="en-US" sz="2800" spc="16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that</a:t>
            </a:r>
            <a:r>
              <a:rPr lang="en-US" sz="2800" spc="16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lives</a:t>
            </a:r>
            <a:r>
              <a:rPr lang="en-US" sz="2800" spc="17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</a:t>
            </a:r>
            <a:r>
              <a:rPr lang="en-US" sz="2800" spc="18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or</a:t>
            </a:r>
            <a:r>
              <a:rPr lang="en-US" sz="2800" spc="17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on</a:t>
            </a:r>
            <a:r>
              <a:rPr lang="en-US" sz="2800" spc="16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another</a:t>
            </a:r>
            <a:r>
              <a:rPr lang="en-US" sz="2800" spc="17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species</a:t>
            </a:r>
            <a:r>
              <a:rPr lang="en-US" sz="2800" spc="17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or</a:t>
            </a:r>
            <a:r>
              <a:rPr lang="en-US" sz="2800" spc="18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creature</a:t>
            </a:r>
            <a:r>
              <a:rPr lang="en-US" sz="2800" spc="175" dirty="0">
                <a:latin typeface="Times New Roman"/>
                <a:cs typeface="Times New Roman"/>
              </a:rPr>
              <a:t> </a:t>
            </a:r>
            <a:r>
              <a:rPr lang="en-US" sz="2800" spc="-25" dirty="0">
                <a:latin typeface="Times New Roman"/>
                <a:cs typeface="Times New Roman"/>
              </a:rPr>
              <a:t>and </a:t>
            </a:r>
            <a:r>
              <a:rPr lang="en-US" sz="2800" dirty="0">
                <a:latin typeface="Times New Roman"/>
                <a:cs typeface="Times New Roman"/>
              </a:rPr>
              <a:t>obtains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food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shelter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without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benefiting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but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rather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harming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10" dirty="0">
                <a:latin typeface="Times New Roman"/>
                <a:cs typeface="Times New Roman"/>
              </a:rPr>
              <a:t> host.</a:t>
            </a:r>
          </a:p>
          <a:p>
            <a:pPr marL="469900" indent="-457200">
              <a:lnSpc>
                <a:spcPct val="160000"/>
              </a:lnSpc>
              <a:spcBef>
                <a:spcPts val="105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tabLst>
                <a:tab pos="35496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Saprophyte:</a:t>
            </a:r>
            <a:r>
              <a:rPr lang="en-US" sz="2800" b="1" spc="4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</a:t>
            </a:r>
            <a:r>
              <a:rPr lang="en-US" sz="2800" spc="47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organism</a:t>
            </a:r>
            <a:r>
              <a:rPr lang="en-US" sz="2800" spc="4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that</a:t>
            </a:r>
            <a:r>
              <a:rPr lang="en-US" sz="2800" spc="459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lives</a:t>
            </a:r>
            <a:r>
              <a:rPr lang="en-US" sz="2800" spc="4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on</a:t>
            </a:r>
            <a:r>
              <a:rPr lang="en-US" sz="2800" spc="4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or</a:t>
            </a:r>
            <a:r>
              <a:rPr lang="en-US" sz="2800" spc="4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derives</a:t>
            </a:r>
            <a:r>
              <a:rPr lang="en-US" sz="2800" spc="46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its</a:t>
            </a:r>
            <a:r>
              <a:rPr lang="en-US" sz="2800" spc="4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food</a:t>
            </a:r>
            <a:r>
              <a:rPr lang="en-US" sz="2800" spc="47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from</a:t>
            </a:r>
            <a:r>
              <a:rPr lang="en-US" sz="2800" spc="459" dirty="0">
                <a:latin typeface="Times New Roman"/>
                <a:cs typeface="Times New Roman"/>
              </a:rPr>
              <a:t> </a:t>
            </a:r>
            <a:r>
              <a:rPr lang="en-US" sz="2800" spc="-20" dirty="0">
                <a:latin typeface="Times New Roman"/>
                <a:cs typeface="Times New Roman"/>
              </a:rPr>
              <a:t>dead 	</a:t>
            </a:r>
            <a:r>
              <a:rPr lang="en-US" sz="2800" dirty="0">
                <a:latin typeface="Times New Roman"/>
                <a:cs typeface="Times New Roman"/>
              </a:rPr>
              <a:t>organic</a:t>
            </a:r>
            <a:r>
              <a:rPr lang="en-US" sz="2800" spc="-8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matter.</a:t>
            </a:r>
            <a:r>
              <a:rPr lang="en-US" sz="2800" spc="409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e.g.</a:t>
            </a:r>
            <a:r>
              <a:rPr lang="en-US" sz="2800" spc="-60" dirty="0">
                <a:latin typeface="Times New Roman"/>
                <a:cs typeface="Times New Roman"/>
              </a:rPr>
              <a:t> </a:t>
            </a:r>
            <a:r>
              <a:rPr lang="en-US" sz="2800" spc="-20" dirty="0">
                <a:latin typeface="Times New Roman"/>
                <a:cs typeface="Times New Roman"/>
              </a:rPr>
              <a:t>Fungi</a:t>
            </a:r>
          </a:p>
          <a:p>
            <a:pPr marL="469900" indent="-457200">
              <a:lnSpc>
                <a:spcPct val="160000"/>
              </a:lnSpc>
              <a:spcBef>
                <a:spcPts val="105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tabLst>
                <a:tab pos="35496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Normal</a:t>
            </a:r>
            <a:r>
              <a:rPr lang="en-US" sz="2800" b="1" spc="45" dirty="0">
                <a:latin typeface="Times New Roman"/>
                <a:cs typeface="Times New Roman"/>
              </a:rPr>
              <a:t>  </a:t>
            </a:r>
            <a:r>
              <a:rPr lang="en-US" sz="2800" b="1" dirty="0">
                <a:latin typeface="Times New Roman"/>
                <a:cs typeface="Times New Roman"/>
              </a:rPr>
              <a:t>flora:</a:t>
            </a:r>
            <a:r>
              <a:rPr lang="en-US" sz="2800" b="1" spc="5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5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microbes</a:t>
            </a:r>
            <a:r>
              <a:rPr lang="en-US" sz="2800" spc="5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that</a:t>
            </a:r>
            <a:r>
              <a:rPr lang="en-US" sz="2800" spc="4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live</a:t>
            </a:r>
            <a:r>
              <a:rPr lang="en-US" sz="2800" spc="5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in</a:t>
            </a:r>
            <a:r>
              <a:rPr lang="en-US" sz="2800" spc="4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or</a:t>
            </a:r>
            <a:r>
              <a:rPr lang="en-US" sz="2800" spc="5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on</a:t>
            </a:r>
            <a:r>
              <a:rPr lang="en-US" sz="2800" spc="5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another</a:t>
            </a:r>
            <a:r>
              <a:rPr lang="en-US" sz="2800" spc="5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creature</a:t>
            </a:r>
            <a:r>
              <a:rPr lang="en-US" sz="2800" spc="55" dirty="0">
                <a:latin typeface="Times New Roman"/>
                <a:cs typeface="Times New Roman"/>
              </a:rPr>
              <a:t>  </a:t>
            </a:r>
            <a:r>
              <a:rPr lang="en-US" sz="2800" spc="-25" dirty="0">
                <a:latin typeface="Times New Roman"/>
                <a:cs typeface="Times New Roman"/>
              </a:rPr>
              <a:t>and 	</a:t>
            </a:r>
            <a:r>
              <a:rPr lang="en-US" sz="2800" dirty="0">
                <a:latin typeface="Times New Roman"/>
                <a:cs typeface="Times New Roman"/>
              </a:rPr>
              <a:t>benefiting</a:t>
            </a:r>
            <a:r>
              <a:rPr lang="en-US" sz="2800" spc="2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each</a:t>
            </a:r>
            <a:r>
              <a:rPr lang="en-US" sz="2800" spc="2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other</a:t>
            </a:r>
            <a:r>
              <a:rPr lang="en-US" sz="2800" spc="2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</a:t>
            </a:r>
            <a:r>
              <a:rPr lang="en-US" sz="2800" spc="2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normal</a:t>
            </a:r>
            <a:r>
              <a:rPr lang="en-US" sz="2800" spc="204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conditions.</a:t>
            </a:r>
            <a:r>
              <a:rPr lang="en-US" sz="2800" spc="2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They</a:t>
            </a:r>
            <a:r>
              <a:rPr lang="en-US" sz="2800" spc="2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protect</a:t>
            </a:r>
            <a:r>
              <a:rPr lang="en-US" sz="2800" spc="18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2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patient</a:t>
            </a:r>
            <a:r>
              <a:rPr lang="en-US" sz="2800" spc="215" dirty="0">
                <a:latin typeface="Times New Roman"/>
                <a:cs typeface="Times New Roman"/>
              </a:rPr>
              <a:t> </a:t>
            </a:r>
            <a:r>
              <a:rPr lang="en-US" sz="2800" spc="-20" dirty="0">
                <a:latin typeface="Times New Roman"/>
                <a:cs typeface="Times New Roman"/>
              </a:rPr>
              <a:t>from 	</a:t>
            </a:r>
            <a:r>
              <a:rPr lang="en-US" sz="2800" dirty="0">
                <a:latin typeface="Times New Roman"/>
                <a:cs typeface="Times New Roman"/>
              </a:rPr>
              <a:t>infectious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pathogen.</a:t>
            </a:r>
          </a:p>
          <a:p>
            <a:pPr marL="469900" indent="-457200">
              <a:lnSpc>
                <a:spcPct val="160000"/>
              </a:lnSpc>
              <a:spcBef>
                <a:spcPts val="105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tabLst>
                <a:tab pos="354965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Vector:</a:t>
            </a:r>
            <a:r>
              <a:rPr lang="en-US" sz="2800" b="1" spc="41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An</a:t>
            </a:r>
            <a:r>
              <a:rPr lang="en-US" sz="2800" spc="4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organism</a:t>
            </a:r>
            <a:r>
              <a:rPr lang="en-US" sz="2800" spc="40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usually</a:t>
            </a:r>
            <a:r>
              <a:rPr lang="en-US" sz="2800" spc="4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</a:t>
            </a:r>
            <a:r>
              <a:rPr lang="en-US" sz="2800" spc="409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arthropod</a:t>
            </a:r>
            <a:r>
              <a:rPr lang="en-US" sz="2800" spc="4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such</a:t>
            </a:r>
            <a:r>
              <a:rPr lang="en-US" sz="2800" spc="4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as</a:t>
            </a:r>
            <a:r>
              <a:rPr lang="en-US" sz="2800" spc="40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insect</a:t>
            </a:r>
            <a:r>
              <a:rPr lang="en-US" sz="2800" spc="40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or</a:t>
            </a:r>
            <a:r>
              <a:rPr lang="en-US" sz="2800" spc="4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tick</a:t>
            </a:r>
            <a:r>
              <a:rPr lang="en-US" sz="2800" spc="415" dirty="0">
                <a:latin typeface="Times New Roman"/>
                <a:cs typeface="Times New Roman"/>
              </a:rPr>
              <a:t> </a:t>
            </a:r>
            <a:r>
              <a:rPr lang="en-US" sz="2800" spc="-20" dirty="0">
                <a:latin typeface="Times New Roman"/>
                <a:cs typeface="Times New Roman"/>
              </a:rPr>
              <a:t>that 	</a:t>
            </a:r>
            <a:r>
              <a:rPr lang="en-US" sz="2800" dirty="0">
                <a:latin typeface="Times New Roman"/>
                <a:cs typeface="Times New Roman"/>
              </a:rPr>
              <a:t>transfers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pathogen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 </a:t>
            </a:r>
            <a:r>
              <a:rPr lang="en-US" sz="2800" spc="-10" dirty="0">
                <a:latin typeface="Times New Roman"/>
                <a:cs typeface="Times New Roman"/>
              </a:rPr>
              <a:t>person. </a:t>
            </a:r>
            <a:r>
              <a:rPr lang="en-US" sz="2800" dirty="0">
                <a:latin typeface="Times New Roman"/>
                <a:cs typeface="Times New Roman"/>
              </a:rPr>
              <a:t>1)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Mechanical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vector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2)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Biological</a:t>
            </a:r>
            <a:r>
              <a:rPr lang="en-US" sz="2800" spc="-6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Vector.</a:t>
            </a:r>
            <a:endParaRPr lang="en-US" sz="2800" dirty="0">
              <a:latin typeface="Times New Roman"/>
              <a:cs typeface="Times New Roman"/>
            </a:endParaRPr>
          </a:p>
          <a:p>
            <a:pPr>
              <a:lnSpc>
                <a:spcPct val="16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02247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C9E4D-D274-F6EA-C7BA-94AD9F884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5D290-3BE2-AF3A-906D-915AB61EE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10" y="2305966"/>
            <a:ext cx="11906989" cy="4383069"/>
          </a:xfrm>
        </p:spPr>
        <p:txBody>
          <a:bodyPr>
            <a:noAutofit/>
          </a:bodyPr>
          <a:lstStyle/>
          <a:p>
            <a:pPr marL="0" marR="0"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Infection:</a:t>
            </a: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invasion and multiplication of microorganisms such as bacteria, fungi, virus, and parasites that are normally present within the body.</a:t>
            </a:r>
          </a:p>
          <a:p>
            <a:pPr marL="0"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b="1" spc="-10" dirty="0">
                <a:latin typeface="Times New Roman"/>
                <a:cs typeface="Times New Roman"/>
              </a:rPr>
              <a:t>Inflammation: </a:t>
            </a:r>
            <a:r>
              <a:rPr lang="en-US" sz="2000" dirty="0">
                <a:latin typeface="Times New Roman"/>
                <a:cs typeface="Times New Roman"/>
              </a:rPr>
              <a:t>The</a:t>
            </a:r>
            <a:r>
              <a:rPr lang="en-US" sz="2000" spc="155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response</a:t>
            </a:r>
            <a:r>
              <a:rPr lang="en-US" sz="2000" spc="155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of</a:t>
            </a:r>
            <a:r>
              <a:rPr lang="en-US" sz="2000" spc="165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body</a:t>
            </a:r>
            <a:r>
              <a:rPr lang="en-US" sz="2000" spc="160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to</a:t>
            </a:r>
            <a:r>
              <a:rPr lang="en-US" sz="2000" spc="155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infection</a:t>
            </a:r>
            <a:r>
              <a:rPr lang="en-US" sz="2000" spc="180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which</a:t>
            </a:r>
            <a:r>
              <a:rPr lang="en-US" sz="2000" spc="155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is</a:t>
            </a:r>
            <a:r>
              <a:rPr lang="en-US" sz="2000" spc="160" dirty="0">
                <a:latin typeface="Times New Roman"/>
                <a:cs typeface="Times New Roman"/>
              </a:rPr>
              <a:t> </a:t>
            </a:r>
            <a:r>
              <a:rPr lang="en-US" sz="2000" spc="-10" dirty="0">
                <a:latin typeface="Times New Roman"/>
                <a:cs typeface="Times New Roman"/>
              </a:rPr>
              <a:t>characterized </a:t>
            </a:r>
            <a:r>
              <a:rPr lang="en-US" sz="2000" dirty="0">
                <a:latin typeface="Times New Roman"/>
                <a:cs typeface="Times New Roman"/>
              </a:rPr>
              <a:t>by</a:t>
            </a:r>
            <a:r>
              <a:rPr lang="en-US" sz="2000" spc="-25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swelling,</a:t>
            </a:r>
            <a:r>
              <a:rPr lang="en-US" sz="2000" spc="-30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heat.</a:t>
            </a:r>
            <a:endParaRPr lang="en-US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Incubation period: </a:t>
            </a: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period of proliferation of microorganisms to show sign and symptoms after their entry into a body is known as incubation \period.</a:t>
            </a:r>
          </a:p>
          <a:p>
            <a:pPr marL="0" marR="0"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Prodromal period: </a:t>
            </a: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is the interval between the onset of symptoms of an infectious disease and the appearance of characteristic manifestations.</a:t>
            </a:r>
          </a:p>
          <a:p>
            <a:pPr marL="0" marR="0"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Prognosis: </a:t>
            </a: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prediction of the course of a disease./</a:t>
            </a:r>
            <a:r>
              <a:rPr lang="en-US" b="0" i="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likely course of a disease; the chance of recovery.</a:t>
            </a:r>
            <a:endParaRPr lang="en-US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Epidemiology: </a:t>
            </a: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study of occurrence of disease, how, when and where it occurs and how it is transmitted.</a:t>
            </a:r>
            <a:r>
              <a:rPr lang="en-US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455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C08B8-03D7-9249-EAB4-F7140EE1C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CF7D09-7A5C-1961-A89C-B554B561E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Conti…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D2A3-5DF1-5892-C2B1-0A2162B25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04" y="2474032"/>
            <a:ext cx="11902209" cy="3763183"/>
          </a:xfrm>
        </p:spPr>
        <p:txBody>
          <a:bodyPr>
            <a:normAutofit/>
          </a:bodyPr>
          <a:lstStyle/>
          <a:p>
            <a:pPr marL="415290" indent="-402590">
              <a:lnSpc>
                <a:spcPct val="90000"/>
              </a:lnSpc>
              <a:spcBef>
                <a:spcPts val="1055"/>
              </a:spcBef>
              <a:buClr>
                <a:srgbClr val="000000"/>
              </a:buClr>
              <a:buSzPct val="95000"/>
              <a:buFont typeface="Courier New"/>
              <a:buChar char="o"/>
              <a:tabLst>
                <a:tab pos="415290" algn="l"/>
              </a:tabLs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Epidemic disease: 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24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rapid and widespread occurrence of a disease in a population within a short period</a:t>
            </a:r>
            <a:r>
              <a:rPr lang="en-US" sz="24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24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Cholera, dengue ,malaria 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5290" indent="-402590">
              <a:lnSpc>
                <a:spcPct val="90000"/>
              </a:lnSpc>
              <a:spcBef>
                <a:spcPts val="1055"/>
              </a:spcBef>
              <a:buClr>
                <a:srgbClr val="000000"/>
              </a:buClr>
              <a:buSzPct val="95000"/>
              <a:buFont typeface="Courier New"/>
              <a:buChar char="o"/>
              <a:tabLst>
                <a:tab pos="415290" algn="l"/>
              </a:tabLs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Endemic</a:t>
            </a:r>
            <a:r>
              <a:rPr lang="en-US" sz="2400" b="1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spc="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en-US" sz="2400" spc="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en-US" sz="2400" spc="40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400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lang="en-US" sz="2400" spc="3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en-US" sz="2400" spc="3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400" spc="4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sz="2400" spc="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en-US" sz="2400" spc="3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400" spc="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</a:t>
            </a:r>
            <a:r>
              <a:rPr lang="en-US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typhoid,</a:t>
            </a:r>
            <a:r>
              <a:rPr lang="en-US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etc.</a:t>
            </a:r>
          </a:p>
          <a:p>
            <a:pPr marL="415290" indent="-402590">
              <a:lnSpc>
                <a:spcPct val="90000"/>
              </a:lnSpc>
              <a:spcBef>
                <a:spcPts val="1055"/>
              </a:spcBef>
              <a:buClr>
                <a:srgbClr val="000000"/>
              </a:buClr>
              <a:buSzPct val="95000"/>
              <a:buFont typeface="Courier New"/>
              <a:buChar char="o"/>
              <a:tabLst>
                <a:tab pos="415290" algn="l"/>
              </a:tabLs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Pandemic</a:t>
            </a:r>
            <a:r>
              <a:rPr lang="en-US" sz="2400" b="1"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disease:</a:t>
            </a:r>
            <a:r>
              <a:rPr lang="en-US" sz="2400" b="1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sz="24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epidemic</a:t>
            </a:r>
            <a:r>
              <a:rPr lang="en-US" sz="24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en-US" sz="24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24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occurs</a:t>
            </a:r>
            <a:r>
              <a:rPr lang="en-US" sz="2400"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worldwide.</a:t>
            </a:r>
            <a:r>
              <a:rPr lang="en-US" sz="24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Corona</a:t>
            </a:r>
            <a:r>
              <a:rPr lang="en-US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Virus.</a:t>
            </a:r>
          </a:p>
          <a:p>
            <a:pPr marL="415290" indent="-402590">
              <a:lnSpc>
                <a:spcPct val="90000"/>
              </a:lnSpc>
              <a:spcBef>
                <a:spcPts val="1055"/>
              </a:spcBef>
              <a:buClr>
                <a:srgbClr val="000000"/>
              </a:buClr>
              <a:buSzPct val="95000"/>
              <a:buFont typeface="Courier New"/>
              <a:buChar char="o"/>
              <a:tabLst>
                <a:tab pos="415290" algn="l"/>
              </a:tabLs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Sporadic</a:t>
            </a:r>
            <a:r>
              <a:rPr lang="en-US" sz="2400" b="1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disease:</a:t>
            </a:r>
            <a:r>
              <a:rPr lang="en-US" sz="2400" b="1" spc="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disease that occurs infrequently and irregularly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</a:t>
            </a:r>
            <a:r>
              <a:rPr lang="en-US"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T.B,</a:t>
            </a:r>
            <a:r>
              <a:rPr lang="en-US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etc.</a:t>
            </a:r>
          </a:p>
          <a:p>
            <a:pPr marL="415290" indent="-402590">
              <a:lnSpc>
                <a:spcPct val="90000"/>
              </a:lnSpc>
              <a:spcBef>
                <a:spcPts val="1055"/>
              </a:spcBef>
              <a:buClr>
                <a:srgbClr val="000000"/>
              </a:buClr>
              <a:buSzPct val="95000"/>
              <a:buFont typeface="Courier New"/>
              <a:buChar char="o"/>
              <a:tabLst>
                <a:tab pos="415290" algn="l"/>
              </a:tabLs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Isolation:</a:t>
            </a:r>
            <a:r>
              <a:rPr lang="en-US" sz="2400" b="1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r>
              <a:rPr lang="en-US" sz="24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4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infected</a:t>
            </a:r>
            <a:r>
              <a:rPr lang="en-US" sz="24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persons</a:t>
            </a:r>
            <a:r>
              <a:rPr lang="en-US" sz="24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2400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en-US" sz="24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4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communicability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disease.</a:t>
            </a:r>
          </a:p>
          <a:p>
            <a:pPr marL="415290" indent="-402590">
              <a:lnSpc>
                <a:spcPct val="90000"/>
              </a:lnSpc>
              <a:spcBef>
                <a:spcPts val="1055"/>
              </a:spcBef>
              <a:buClr>
                <a:srgbClr val="000000"/>
              </a:buClr>
              <a:buSzPct val="95000"/>
              <a:buFont typeface="Courier New"/>
              <a:buChar char="o"/>
              <a:tabLst>
                <a:tab pos="415290" algn="l"/>
              </a:tabLs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Quarantine:</a:t>
            </a:r>
            <a:r>
              <a:rPr lang="en-US" sz="2400"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  of</a:t>
            </a:r>
            <a:r>
              <a:rPr lang="en-US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movement  of</a:t>
            </a:r>
            <a:r>
              <a:rPr lang="en-US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apparently</a:t>
            </a:r>
            <a:r>
              <a:rPr lang="en-US" sz="2400" spc="4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en-US" sz="2400" spc="4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</a:t>
            </a:r>
            <a:r>
              <a:rPr lang="en-US" sz="2400" spc="4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</a:t>
            </a:r>
            <a:r>
              <a:rPr lang="en-US"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en-US"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en-US"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exposed</a:t>
            </a:r>
            <a:r>
              <a:rPr lang="en-US"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infectious</a:t>
            </a:r>
            <a:r>
              <a:rPr lang="en-US"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en-US"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2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duration</a:t>
            </a:r>
            <a:r>
              <a:rPr lang="en-US"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</a:t>
            </a:r>
            <a:r>
              <a:rPr lang="en-US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incubation</a:t>
            </a:r>
            <a:r>
              <a:rPr lang="en-US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en-US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1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14A1E9-4B3F-40D4-9370-E1E858B6D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Conti…</a:t>
            </a: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FDACD-8667-B41D-04AB-EE9F5CB72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18" y="2192411"/>
            <a:ext cx="12191999" cy="4061822"/>
          </a:xfrm>
        </p:spPr>
        <p:txBody>
          <a:bodyPr>
            <a:noAutofit/>
          </a:bodyPr>
          <a:lstStyle/>
          <a:p>
            <a:pPr marL="469900" indent="-457200">
              <a:lnSpc>
                <a:spcPct val="110000"/>
              </a:lnSpc>
              <a:spcBef>
                <a:spcPts val="105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354965" algn="l"/>
              </a:tabLst>
            </a:pPr>
            <a:r>
              <a:rPr lang="en-US" sz="2400" b="1" dirty="0">
                <a:latin typeface="Times New Roman"/>
                <a:cs typeface="Times New Roman"/>
              </a:rPr>
              <a:t>Pathogenicity:</a:t>
            </a:r>
            <a:r>
              <a:rPr lang="en-US" sz="2400" b="1" spc="-1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ability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an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organism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cause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disease.</a:t>
            </a:r>
            <a:endParaRPr lang="en-US" sz="24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10000"/>
              </a:lnSpc>
              <a:spcBef>
                <a:spcPts val="105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354965" algn="l"/>
              </a:tabLst>
            </a:pPr>
            <a:r>
              <a:rPr lang="en-US" sz="2400" b="1" spc="-10" dirty="0">
                <a:latin typeface="Times New Roman"/>
                <a:cs typeface="Times New Roman"/>
              </a:rPr>
              <a:t>Virulence:</a:t>
            </a:r>
            <a:r>
              <a:rPr lang="en-US" sz="2400" b="1" dirty="0">
                <a:latin typeface="Times New Roman"/>
                <a:cs typeface="Times New Roman"/>
              </a:rPr>
              <a:t>	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degree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or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intensity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level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 </a:t>
            </a:r>
            <a:r>
              <a:rPr lang="en-US" sz="2400" spc="-10" dirty="0">
                <a:latin typeface="Times New Roman"/>
                <a:cs typeface="Times New Roman"/>
              </a:rPr>
              <a:t>pathogen.</a:t>
            </a:r>
          </a:p>
          <a:p>
            <a:pPr marL="469900" indent="-457200">
              <a:lnSpc>
                <a:spcPct val="110000"/>
              </a:lnSpc>
              <a:spcBef>
                <a:spcPts val="105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354965" algn="l"/>
              </a:tabLst>
            </a:pPr>
            <a:r>
              <a:rPr lang="en-US" sz="2400" b="1" spc="-10" dirty="0">
                <a:latin typeface="Times New Roman"/>
                <a:cs typeface="Times New Roman"/>
              </a:rPr>
              <a:t>Toxin:</a:t>
            </a:r>
            <a:r>
              <a:rPr lang="en-US" sz="2400" b="1" dirty="0">
                <a:latin typeface="Times New Roman"/>
                <a:cs typeface="Times New Roman"/>
              </a:rPr>
              <a:t>	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-10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poisonous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substance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produced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by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living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organism.</a:t>
            </a:r>
            <a:endParaRPr lang="en-US" sz="24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10000"/>
              </a:lnSpc>
              <a:spcBef>
                <a:spcPts val="105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354965" algn="l"/>
              </a:tabLst>
            </a:pPr>
            <a:r>
              <a:rPr lang="en-US" sz="2400" b="1" spc="-20" dirty="0">
                <a:latin typeface="Times New Roman"/>
                <a:cs typeface="Times New Roman"/>
              </a:rPr>
              <a:t>Toxicant:</a:t>
            </a:r>
            <a:r>
              <a:rPr lang="en-US" sz="2400" b="1" spc="-40" dirty="0">
                <a:latin typeface="Times New Roman"/>
                <a:cs typeface="Times New Roman"/>
              </a:rPr>
              <a:t> </a:t>
            </a:r>
            <a:r>
              <a:rPr lang="en-US" sz="2400" spc="-20" dirty="0">
                <a:latin typeface="Times New Roman"/>
                <a:cs typeface="Times New Roman"/>
              </a:rPr>
              <a:t>A</a:t>
            </a:r>
            <a:r>
              <a:rPr lang="en-US" sz="2400" spc="-114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poisonous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substance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prepared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by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20" dirty="0">
                <a:latin typeface="Times New Roman"/>
                <a:cs typeface="Times New Roman"/>
              </a:rPr>
              <a:t>man. </a:t>
            </a:r>
            <a:r>
              <a:rPr lang="en-US" sz="2400" spc="-20" dirty="0" err="1">
                <a:latin typeface="Times New Roman"/>
                <a:cs typeface="Times New Roman"/>
              </a:rPr>
              <a:t>i.e</a:t>
            </a:r>
            <a:r>
              <a:rPr lang="en-US" sz="2400" spc="-20" dirty="0">
                <a:latin typeface="Times New Roman"/>
                <a:cs typeface="Times New Roman"/>
              </a:rPr>
              <a:t> pesticide</a:t>
            </a:r>
          </a:p>
          <a:p>
            <a:pPr marL="469900" indent="-457200">
              <a:lnSpc>
                <a:spcPct val="110000"/>
              </a:lnSpc>
              <a:spcBef>
                <a:spcPts val="105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354965" algn="l"/>
              </a:tabLst>
            </a:pPr>
            <a:r>
              <a:rPr lang="en-US" sz="2400" b="1" dirty="0">
                <a:latin typeface="Times New Roman"/>
                <a:cs typeface="Times New Roman"/>
              </a:rPr>
              <a:t>Antigen:</a:t>
            </a:r>
            <a:r>
              <a:rPr lang="en-US" sz="2400" b="1" spc="36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254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toxin</a:t>
            </a:r>
            <a:r>
              <a:rPr lang="en-US" sz="2400" spc="36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or</a:t>
            </a:r>
            <a:r>
              <a:rPr lang="en-US" sz="2400" spc="36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other</a:t>
            </a:r>
            <a:r>
              <a:rPr lang="en-US" sz="2400" spc="36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foreign</a:t>
            </a:r>
            <a:r>
              <a:rPr lang="en-US" sz="2400" spc="36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substance</a:t>
            </a:r>
            <a:r>
              <a:rPr lang="en-US" sz="2400" spc="36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which</a:t>
            </a:r>
            <a:r>
              <a:rPr lang="en-US" sz="2400" spc="37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induces</a:t>
            </a:r>
            <a:r>
              <a:rPr lang="en-US" sz="2400" spc="37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an</a:t>
            </a:r>
            <a:r>
              <a:rPr lang="en-US" sz="2400" spc="36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immune </a:t>
            </a:r>
            <a:r>
              <a:rPr lang="en-US" sz="2400" dirty="0">
                <a:latin typeface="Times New Roman"/>
                <a:cs typeface="Times New Roman"/>
              </a:rPr>
              <a:t>response</a:t>
            </a:r>
            <a:r>
              <a:rPr lang="en-US" sz="2400" spc="-5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body,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especially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production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antibodies.</a:t>
            </a:r>
          </a:p>
          <a:p>
            <a:pPr marL="469900" indent="-457200">
              <a:lnSpc>
                <a:spcPct val="110000"/>
              </a:lnSpc>
              <a:spcBef>
                <a:spcPts val="105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354965" algn="l"/>
              </a:tabLst>
            </a:pPr>
            <a:r>
              <a:rPr lang="en-US" sz="2400" b="1" dirty="0">
                <a:latin typeface="Times New Roman"/>
                <a:cs typeface="Times New Roman"/>
              </a:rPr>
              <a:t>Antibody</a:t>
            </a:r>
            <a:r>
              <a:rPr lang="en-US" sz="2400" dirty="0">
                <a:latin typeface="Times New Roman"/>
                <a:cs typeface="Times New Roman"/>
              </a:rPr>
              <a:t>:</a:t>
            </a:r>
            <a:r>
              <a:rPr lang="en-US" sz="2400" spc="1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protein</a:t>
            </a:r>
            <a:r>
              <a:rPr lang="en-US" sz="2400" spc="16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that</a:t>
            </a:r>
            <a:r>
              <a:rPr lang="en-US" sz="2400" spc="1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is</a:t>
            </a:r>
            <a:r>
              <a:rPr lang="en-US" sz="2400" spc="1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formed</a:t>
            </a:r>
            <a:r>
              <a:rPr lang="en-US" sz="2400" spc="16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because of</a:t>
            </a:r>
            <a:r>
              <a:rPr lang="en-US" sz="2400" spc="15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1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immune</a:t>
            </a:r>
            <a:r>
              <a:rPr lang="en-US" sz="2400" spc="1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response</a:t>
            </a:r>
            <a:r>
              <a:rPr lang="en-US" sz="2400" spc="160" dirty="0">
                <a:latin typeface="Times New Roman"/>
                <a:cs typeface="Times New Roman"/>
              </a:rPr>
              <a:t> </a:t>
            </a:r>
            <a:r>
              <a:rPr lang="en-US" sz="2400" spc="-25" dirty="0">
                <a:latin typeface="Times New Roman"/>
                <a:cs typeface="Times New Roman"/>
              </a:rPr>
              <a:t>to </a:t>
            </a:r>
            <a:r>
              <a:rPr lang="en-US" sz="2400" dirty="0">
                <a:latin typeface="Times New Roman"/>
                <a:cs typeface="Times New Roman"/>
              </a:rPr>
              <a:t>an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antigen.</a:t>
            </a:r>
            <a:endParaRPr lang="en-US" sz="24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10000"/>
              </a:lnSpc>
              <a:spcBef>
                <a:spcPts val="105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354965" algn="l"/>
              </a:tabLst>
            </a:pPr>
            <a:r>
              <a:rPr lang="en-US" sz="2400" b="1" dirty="0">
                <a:latin typeface="Times New Roman"/>
                <a:cs typeface="Times New Roman"/>
              </a:rPr>
              <a:t>Sterilization:</a:t>
            </a:r>
            <a:r>
              <a:rPr lang="en-US" sz="2400" b="1" spc="-85" dirty="0">
                <a:latin typeface="Times New Roman"/>
                <a:cs typeface="Times New Roman"/>
              </a:rPr>
              <a:t> </a:t>
            </a:r>
            <a:r>
              <a:rPr lang="en-US" sz="2400" b="0" i="0" dirty="0">
                <a:solidFill>
                  <a:srgbClr val="001D35"/>
                </a:solidFill>
                <a:effectLst/>
                <a:latin typeface="Google Sans"/>
              </a:rPr>
              <a:t> </a:t>
            </a:r>
            <a:r>
              <a:rPr lang="en-US" sz="2400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process that eliminates or destroys all forms of microbial life, including bacteria, viruses, fungi and spores, from a surface or object, ensuring it is free from contamination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EF126-393B-8973-FD38-A93762EA3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Conti…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D4767-F137-1D69-465F-CBE3B8016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97" y="2567593"/>
            <a:ext cx="11186660" cy="4061807"/>
          </a:xfrm>
        </p:spPr>
        <p:txBody>
          <a:bodyPr>
            <a:normAutofit fontScale="92500" lnSpcReduction="20000"/>
          </a:bodyPr>
          <a:lstStyle/>
          <a:p>
            <a:pPr marL="469900" indent="-457200">
              <a:lnSpc>
                <a:spcPct val="90000"/>
              </a:lnSpc>
              <a:spcBef>
                <a:spcPts val="13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354965" algn="l"/>
                <a:tab pos="2096135" algn="l"/>
              </a:tabLst>
            </a:pPr>
            <a:r>
              <a:rPr lang="en-US" sz="2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Bactericide: </a:t>
            </a:r>
            <a:r>
              <a:rPr lang="en-US" sz="2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substance</a:t>
            </a:r>
            <a:r>
              <a:rPr lang="en-US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2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agent</a:t>
            </a:r>
            <a:r>
              <a:rPr lang="en-US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2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kills</a:t>
            </a:r>
            <a:r>
              <a:rPr lang="en-US" sz="2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bacteria. </a:t>
            </a:r>
          </a:p>
          <a:p>
            <a:pPr marL="469900" indent="-457200">
              <a:lnSpc>
                <a:spcPct val="90000"/>
              </a:lnSpc>
              <a:spcBef>
                <a:spcPts val="13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354965" algn="l"/>
                <a:tab pos="2096135" algn="l"/>
              </a:tabLs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Disinfectant:</a:t>
            </a:r>
            <a:r>
              <a:rPr lang="en-US" sz="28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sz="28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agent</a:t>
            </a:r>
            <a:r>
              <a:rPr lang="en-US" sz="28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28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kills</a:t>
            </a:r>
            <a:r>
              <a:rPr lang="en-US" sz="28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microorganisms</a:t>
            </a:r>
            <a:r>
              <a:rPr lang="en-US" sz="28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28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applying</a:t>
            </a:r>
            <a:r>
              <a:rPr lang="en-US" sz="28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8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inanimate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(nonliving)</a:t>
            </a:r>
            <a:r>
              <a:rPr lang="en-US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objects. </a:t>
            </a:r>
          </a:p>
          <a:p>
            <a:pPr marL="469900" indent="-457200">
              <a:lnSpc>
                <a:spcPct val="90000"/>
              </a:lnSpc>
              <a:spcBef>
                <a:spcPts val="13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354965" algn="l"/>
                <a:tab pos="2096135" algn="l"/>
              </a:tabLst>
            </a:pPr>
            <a:r>
              <a:rPr lang="en-US" sz="2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Antiseptic: </a:t>
            </a:r>
            <a:r>
              <a:rPr lang="en-US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agent that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kills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applying </a:t>
            </a:r>
            <a:r>
              <a:rPr lang="en-US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 things.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457200">
              <a:lnSpc>
                <a:spcPct val="90000"/>
              </a:lnSpc>
              <a:spcBef>
                <a:spcPts val="13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354965" algn="l"/>
                <a:tab pos="2096135" algn="l"/>
              </a:tabLst>
            </a:pPr>
            <a:r>
              <a:rPr lang="en-US" sz="2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Vaccine: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</a:t>
            </a:r>
            <a:r>
              <a:rPr lang="en-US" sz="2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Attenuated</a:t>
            </a:r>
            <a:r>
              <a:rPr lang="en-US" sz="2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killed</a:t>
            </a:r>
            <a:r>
              <a:rPr lang="en-US" sz="2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microbes</a:t>
            </a:r>
            <a:r>
              <a:rPr lang="en-US" sz="2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inactivated</a:t>
            </a:r>
            <a:r>
              <a:rPr lang="en-US" sz="2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toxins</a:t>
            </a:r>
            <a:r>
              <a:rPr lang="en-US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en-US"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induce immunity.</a:t>
            </a:r>
          </a:p>
          <a:p>
            <a:pPr marL="469900" indent="-457200">
              <a:lnSpc>
                <a:spcPct val="90000"/>
              </a:lnSpc>
              <a:spcBef>
                <a:spcPts val="13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354965" algn="l"/>
                <a:tab pos="2096135" algn="l"/>
              </a:tabLst>
            </a:pPr>
            <a:r>
              <a:rPr lang="en-US" sz="2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Vaccination: </a:t>
            </a:r>
            <a:r>
              <a:rPr lang="en-US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inducing immunity </a:t>
            </a:r>
            <a:r>
              <a:rPr lang="en-US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administrating </a:t>
            </a:r>
            <a:r>
              <a:rPr lang="en-US" sz="2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vaccine.</a:t>
            </a:r>
          </a:p>
          <a:p>
            <a:pPr marL="469900" indent="-457200">
              <a:lnSpc>
                <a:spcPct val="90000"/>
              </a:lnSpc>
              <a:spcBef>
                <a:spcPts val="13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354965" algn="l"/>
                <a:tab pos="2096135" algn="l"/>
              </a:tabLs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Fomites:</a:t>
            </a:r>
            <a:r>
              <a:rPr lang="en-US" sz="2800" b="1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Inanimate</a:t>
            </a:r>
            <a:r>
              <a:rPr lang="en-US" sz="28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</a:t>
            </a:r>
            <a:r>
              <a:rPr lang="en-US" sz="2800" spc="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28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r>
              <a:rPr lang="en-US" sz="2800" spc="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en-US" sz="2800" spc="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28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sz="28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infected</a:t>
            </a:r>
            <a:r>
              <a:rPr lang="en-US" sz="2800" spc="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patient,</a:t>
            </a:r>
            <a:r>
              <a:rPr lang="en-US" sz="28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en-US" sz="2800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</a:t>
            </a:r>
            <a:r>
              <a:rPr lang="en-US" sz="2800" spc="3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800" spc="40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  <a:r>
              <a:rPr lang="en-US" sz="2800" spc="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800" spc="40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another</a:t>
            </a:r>
            <a:r>
              <a:rPr lang="en-US" sz="2800" spc="3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</a:t>
            </a:r>
            <a:r>
              <a:rPr lang="en-US" sz="2800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2800" spc="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coming</a:t>
            </a:r>
            <a:r>
              <a:rPr lang="en-US" sz="2800" spc="3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800" spc="3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contact.</a:t>
            </a:r>
            <a:r>
              <a:rPr lang="en-US" sz="2800" spc="3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example, cloths, buckets and brush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841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F1023-8D99-2CA8-088D-1D9EDA10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en-US" sz="4400" b="1" spc="-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4400" b="1" spc="-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Microbiology</a:t>
            </a:r>
            <a:endParaRPr lang="en-US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A06FA-9EC4-6345-7E74-335B69C5F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283" y="2396727"/>
            <a:ext cx="10740346" cy="4008555"/>
          </a:xfrm>
        </p:spPr>
        <p:txBody>
          <a:bodyPr>
            <a:normAutofit/>
          </a:bodyPr>
          <a:lstStyle/>
          <a:p>
            <a:pPr marL="12065" marR="125095" indent="0">
              <a:lnSpc>
                <a:spcPct val="90000"/>
              </a:lnSpc>
              <a:spcBef>
                <a:spcPts val="480"/>
              </a:spcBef>
              <a:buNone/>
              <a:tabLst>
                <a:tab pos="35560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en-US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en-US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US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organisms</a:t>
            </a:r>
            <a:r>
              <a:rPr lang="en-US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planet</a:t>
            </a:r>
            <a:r>
              <a:rPr lang="en-US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r>
              <a:rPr lang="en-US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</a:t>
            </a:r>
            <a:r>
              <a:rPr lang="en-US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virtually. </a:t>
            </a:r>
          </a:p>
          <a:p>
            <a:pPr marL="12065" marR="125095" indent="0">
              <a:lnSpc>
                <a:spcPct val="90000"/>
              </a:lnSpc>
              <a:spcBef>
                <a:spcPts val="480"/>
              </a:spcBef>
              <a:buNone/>
              <a:tabLst>
                <a:tab pos="35560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everywhere</a:t>
            </a:r>
            <a:r>
              <a:rPr lang="en-US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r>
              <a:rPr lang="en-US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en-US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(soil,</a:t>
            </a:r>
            <a:r>
              <a:rPr lang="en-US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water,</a:t>
            </a:r>
            <a:r>
              <a:rPr lang="en-US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air,</a:t>
            </a:r>
            <a:r>
              <a:rPr lang="en-US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r>
              <a:rPr lang="en-US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springs,</a:t>
            </a:r>
            <a:r>
              <a:rPr lang="en-US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glaciers, 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</a:t>
            </a:r>
            <a:r>
              <a:rPr lang="en-US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crust</a:t>
            </a:r>
            <a:r>
              <a:rPr lang="en-US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etc.). </a:t>
            </a:r>
          </a:p>
          <a:p>
            <a:pPr marL="12065" marR="125095" indent="0">
              <a:lnSpc>
                <a:spcPct val="90000"/>
              </a:lnSpc>
              <a:spcBef>
                <a:spcPts val="480"/>
              </a:spcBef>
              <a:buNone/>
              <a:tabLst>
                <a:tab pos="35560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numerous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en-US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other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kind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organism. </a:t>
            </a:r>
          </a:p>
          <a:p>
            <a:pPr marL="12065" marR="125095" indent="0">
              <a:lnSpc>
                <a:spcPct val="90000"/>
              </a:lnSpc>
              <a:spcBef>
                <a:spcPts val="480"/>
              </a:spcBef>
              <a:buNone/>
              <a:tabLst>
                <a:tab pos="35560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en-US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discovery</a:t>
            </a:r>
            <a:r>
              <a:rPr lang="en-US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microbes,</a:t>
            </a:r>
            <a:r>
              <a:rPr lang="en-US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r>
              <a:rPr lang="en-US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en-US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en-US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diseases. </a:t>
            </a:r>
          </a:p>
          <a:p>
            <a:pPr marL="12065" marR="125095" indent="0">
              <a:lnSpc>
                <a:spcPct val="90000"/>
              </a:lnSpc>
              <a:spcBef>
                <a:spcPts val="480"/>
              </a:spcBef>
              <a:buNone/>
              <a:tabLst>
                <a:tab pos="35560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Microbiology</a:t>
            </a:r>
            <a:r>
              <a:rPr lang="en-US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microbes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got</a:t>
            </a:r>
            <a:r>
              <a:rPr lang="en-US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</a:t>
            </a:r>
            <a:r>
              <a:rPr lang="en-US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r>
              <a:rPr lang="en-US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once</a:t>
            </a:r>
            <a:r>
              <a:rPr lang="en-US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en-US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microscope</a:t>
            </a:r>
            <a:r>
              <a:rPr lang="en-US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n-US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established,</a:t>
            </a:r>
            <a:r>
              <a:rPr lang="en-US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en-US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</a:t>
            </a:r>
            <a:r>
              <a:rPr lang="en-US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1600</a:t>
            </a:r>
            <a:r>
              <a:rPr lang="en-US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BC. </a:t>
            </a:r>
          </a:p>
          <a:p>
            <a:pPr marL="12065" marR="125095" indent="0">
              <a:lnSpc>
                <a:spcPct val="90000"/>
              </a:lnSpc>
              <a:spcBef>
                <a:spcPts val="480"/>
              </a:spcBef>
              <a:buNone/>
              <a:tabLst>
                <a:tab pos="35560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US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</a:t>
            </a:r>
            <a:r>
              <a:rPr lang="en-US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saw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described</a:t>
            </a:r>
            <a:r>
              <a:rPr lang="en-US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</a:t>
            </a:r>
            <a:r>
              <a:rPr lang="en-US"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(Leeuwenhoek).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889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DAC7E-C256-C591-9A4E-7437746A0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b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en-US" b="1" spc="-22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Altering</a:t>
            </a:r>
            <a:r>
              <a:rPr lang="en-US" b="1" spc="-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Microbes</a:t>
            </a:r>
            <a:endParaRPr lang="en-US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267E0-E78F-F111-64A0-B0A9E15D9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36" y="2237910"/>
            <a:ext cx="12037764" cy="4235427"/>
          </a:xfrm>
        </p:spPr>
        <p:txBody>
          <a:bodyPr>
            <a:noAutofit/>
          </a:bodyPr>
          <a:lstStyle/>
          <a:p>
            <a:pPr marL="381000" algn="just">
              <a:lnSpc>
                <a:spcPct val="90000"/>
              </a:lnSpc>
              <a:spcBef>
                <a:spcPts val="1055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3810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Hippocrates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5</a:t>
            </a:r>
            <a:r>
              <a:rPr lang="en-US" sz="2400" baseline="25641" dirty="0">
                <a:latin typeface="Times New Roman"/>
                <a:cs typeface="Times New Roman"/>
              </a:rPr>
              <a:t>th</a:t>
            </a:r>
            <a:r>
              <a:rPr lang="en-US" sz="2400" spc="254" baseline="2564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century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BC was the first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person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describe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feature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spc="-25" dirty="0">
                <a:latin typeface="Times New Roman"/>
                <a:cs typeface="Times New Roman"/>
              </a:rPr>
              <a:t>of</a:t>
            </a:r>
            <a:r>
              <a:rPr lang="en-US" sz="2400" dirty="0">
                <a:latin typeface="Times New Roman"/>
                <a:cs typeface="Times New Roman"/>
              </a:rPr>
              <a:t>  </a:t>
            </a:r>
            <a:r>
              <a:rPr lang="en-US" sz="2400" spc="-10" dirty="0">
                <a:latin typeface="Times New Roman"/>
                <a:cs typeface="Times New Roman"/>
              </a:rPr>
              <a:t>malaria.</a:t>
            </a:r>
            <a:endParaRPr lang="en-US" sz="2400" dirty="0">
              <a:latin typeface="Times New Roman"/>
              <a:cs typeface="Times New Roman"/>
            </a:endParaRPr>
          </a:p>
          <a:p>
            <a:pPr marL="380365" marR="316865" algn="just">
              <a:lnSpc>
                <a:spcPct val="90000"/>
              </a:lnSpc>
              <a:spcBef>
                <a:spcPts val="48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3810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In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1880-charles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laveron,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French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army surgeon,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discovered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malarial </a:t>
            </a:r>
            <a:r>
              <a:rPr lang="en-US" sz="2400" dirty="0">
                <a:latin typeface="Times New Roman"/>
                <a:cs typeface="Times New Roman"/>
              </a:rPr>
              <a:t>parasite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human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RBC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and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got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noble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prize.</a:t>
            </a:r>
            <a:endParaRPr lang="en-US" sz="2400" dirty="0">
              <a:latin typeface="Times New Roman"/>
              <a:cs typeface="Times New Roman"/>
            </a:endParaRPr>
          </a:p>
          <a:p>
            <a:pPr marL="381000" algn="just">
              <a:lnSpc>
                <a:spcPct val="90000"/>
              </a:lnSpc>
              <a:spcBef>
                <a:spcPts val="144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3810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Malaria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–plasmodium</a:t>
            </a:r>
            <a:r>
              <a:rPr lang="en-US" sz="2400" spc="-5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falciparum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(protozoan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parasite)</a:t>
            </a:r>
            <a:endParaRPr lang="en-US" sz="2400" dirty="0">
              <a:latin typeface="Times New Roman"/>
              <a:cs typeface="Times New Roman"/>
            </a:endParaRPr>
          </a:p>
          <a:p>
            <a:pPr marL="381000" algn="just">
              <a:lnSpc>
                <a:spcPct val="90000"/>
              </a:lnSpc>
              <a:spcBef>
                <a:spcPts val="144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3810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Mosquito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–borne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infection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disease</a:t>
            </a:r>
            <a:endParaRPr lang="en-US" sz="2400" dirty="0">
              <a:latin typeface="Times New Roman"/>
              <a:cs typeface="Times New Roman"/>
            </a:endParaRPr>
          </a:p>
          <a:p>
            <a:pPr marL="381000" algn="just">
              <a:lnSpc>
                <a:spcPct val="90000"/>
              </a:lnSpc>
              <a:spcBef>
                <a:spcPts val="144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3810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Thought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 have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killed</a:t>
            </a:r>
            <a:r>
              <a:rPr lang="en-US" sz="2400" spc="-1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Alexander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Great (323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spc="-25" dirty="0">
                <a:latin typeface="Times New Roman"/>
                <a:cs typeface="Times New Roman"/>
              </a:rPr>
              <a:t>BC)</a:t>
            </a:r>
            <a:endParaRPr lang="en-US" sz="2400" dirty="0">
              <a:latin typeface="Times New Roman"/>
              <a:cs typeface="Times New Roman"/>
            </a:endParaRPr>
          </a:p>
          <a:p>
            <a:pPr marL="381000" algn="just">
              <a:lnSpc>
                <a:spcPct val="90000"/>
              </a:lnSpc>
              <a:spcBef>
                <a:spcPts val="1445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3810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Still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an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important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pathogen</a:t>
            </a:r>
            <a:endParaRPr lang="en-US" sz="2400" dirty="0">
              <a:latin typeface="Times New Roman"/>
              <a:cs typeface="Times New Roman"/>
            </a:endParaRPr>
          </a:p>
          <a:p>
            <a:pPr marL="381000" algn="just">
              <a:lnSpc>
                <a:spcPct val="90000"/>
              </a:lnSpc>
              <a:spcBef>
                <a:spcPts val="144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381000" algn="l"/>
              </a:tabLst>
            </a:pPr>
            <a:r>
              <a:rPr lang="en-US" sz="2400" spc="-10" dirty="0">
                <a:latin typeface="Times New Roman"/>
                <a:cs typeface="Times New Roman"/>
              </a:rPr>
              <a:t>Infects-</a:t>
            </a:r>
            <a:r>
              <a:rPr lang="en-US" sz="2400" dirty="0">
                <a:latin typeface="Times New Roman"/>
                <a:cs typeface="Times New Roman"/>
              </a:rPr>
              <a:t>400,000,000</a:t>
            </a:r>
            <a:r>
              <a:rPr lang="en-US" sz="2400" spc="1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annually</a:t>
            </a:r>
            <a:endParaRPr lang="en-US" sz="2400" dirty="0">
              <a:latin typeface="Times New Roman"/>
              <a:cs typeface="Times New Roman"/>
            </a:endParaRPr>
          </a:p>
          <a:p>
            <a:pPr marL="381000" algn="just">
              <a:lnSpc>
                <a:spcPct val="90000"/>
              </a:lnSpc>
              <a:spcBef>
                <a:spcPts val="144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3810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Kills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-2,000,000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annually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2778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A3885-9C1F-E4DF-8486-CBDD78E2D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452" y="691309"/>
            <a:ext cx="10020300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en-US" spc="-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pc="-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Microbiology 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</a:t>
            </a:r>
            <a:r>
              <a:rPr lang="en-US" spc="-1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</a:t>
            </a: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0EE01-E79C-8658-6CE0-67F370C62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1" y="2421610"/>
            <a:ext cx="11818150" cy="4265629"/>
          </a:xfrm>
        </p:spPr>
        <p:txBody>
          <a:bodyPr>
            <a:normAutofit/>
          </a:bodyPr>
          <a:lstStyle/>
          <a:p>
            <a:pPr marL="12065" marR="5080" indent="0"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Major</a:t>
            </a:r>
            <a:r>
              <a:rPr lang="en-US" sz="2800" spc="1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contribution</a:t>
            </a:r>
            <a:r>
              <a:rPr lang="en-US" sz="2800" spc="16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16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1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development</a:t>
            </a:r>
            <a:r>
              <a:rPr lang="en-US" sz="2800" spc="1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1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microbiology</a:t>
            </a:r>
            <a:r>
              <a:rPr lang="en-US" sz="2800" spc="1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was</a:t>
            </a:r>
            <a:r>
              <a:rPr lang="en-US" sz="2800" spc="1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14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invention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2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2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microscope</a:t>
            </a:r>
            <a:r>
              <a:rPr lang="en-US" sz="2800" spc="204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by</a:t>
            </a:r>
            <a:r>
              <a:rPr lang="en-US" sz="2800" spc="2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Anton</a:t>
            </a:r>
            <a:r>
              <a:rPr lang="en-US" sz="2800" spc="2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von</a:t>
            </a:r>
            <a:r>
              <a:rPr lang="en-US" sz="2800" spc="2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Leuwenhoek</a:t>
            </a:r>
            <a:r>
              <a:rPr lang="en-US" sz="2800" spc="2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2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2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implementation</a:t>
            </a:r>
            <a:r>
              <a:rPr lang="en-US" sz="2800" spc="220" dirty="0">
                <a:latin typeface="Times New Roman"/>
                <a:cs typeface="Times New Roman"/>
              </a:rPr>
              <a:t> </a:t>
            </a:r>
            <a:r>
              <a:rPr lang="en-US" sz="2800" spc="-25" dirty="0">
                <a:latin typeface="Times New Roman"/>
                <a:cs typeface="Times New Roman"/>
              </a:rPr>
              <a:t>of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scientific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method.</a:t>
            </a:r>
          </a:p>
          <a:p>
            <a:pPr marL="12065" marR="5080" indent="0"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Concept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microbiology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started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from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1600s.</a:t>
            </a:r>
          </a:p>
          <a:p>
            <a:pPr marL="12065" marR="5080" indent="0"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800" b="1" dirty="0">
                <a:latin typeface="Times New Roman"/>
                <a:cs typeface="Times New Roman"/>
              </a:rPr>
              <a:t>Institution</a:t>
            </a:r>
            <a:r>
              <a:rPr lang="en-US" sz="2800" b="1" spc="-60" dirty="0">
                <a:latin typeface="Times New Roman"/>
                <a:cs typeface="Times New Roman"/>
              </a:rPr>
              <a:t> </a:t>
            </a:r>
            <a:r>
              <a:rPr lang="en-US" sz="2800" b="1" spc="-10" dirty="0">
                <a:latin typeface="Times New Roman"/>
                <a:cs typeface="Times New Roman"/>
              </a:rPr>
              <a:t>Contributions</a:t>
            </a:r>
          </a:p>
          <a:p>
            <a:pPr marL="12065" marR="5080" indent="0"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Pasteur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Institute</a:t>
            </a:r>
            <a:endParaRPr lang="en-US" sz="2800" dirty="0">
              <a:latin typeface="Times New Roman"/>
              <a:cs typeface="Times New Roman"/>
            </a:endParaRPr>
          </a:p>
          <a:p>
            <a:pPr marL="12065" marR="5080" indent="0"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800" spc="-20" dirty="0">
                <a:latin typeface="Times New Roman"/>
                <a:cs typeface="Times New Roman"/>
              </a:rPr>
              <a:t>CDC-</a:t>
            </a:r>
            <a:r>
              <a:rPr lang="en-US" sz="2800" dirty="0">
                <a:latin typeface="Times New Roman"/>
                <a:cs typeface="Times New Roman"/>
              </a:rPr>
              <a:t>Center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disease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control</a:t>
            </a:r>
          </a:p>
          <a:p>
            <a:pPr marL="12065" marR="5080" indent="0"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NIH-National</a:t>
            </a:r>
            <a:r>
              <a:rPr lang="en-US" sz="2800" spc="-6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Institute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health</a:t>
            </a:r>
            <a:endParaRPr lang="en-US" sz="2800" dirty="0">
              <a:latin typeface="Times New Roman"/>
              <a:cs typeface="Times New Roman"/>
            </a:endParaRPr>
          </a:p>
          <a:p>
            <a:pPr marL="12065" marR="5080" indent="0"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800" spc="-10" dirty="0">
                <a:latin typeface="Times New Roman"/>
                <a:cs typeface="Times New Roman"/>
              </a:rPr>
              <a:t>WHO-</a:t>
            </a:r>
            <a:r>
              <a:rPr lang="en-US" sz="2800" dirty="0">
                <a:latin typeface="Times New Roman"/>
                <a:cs typeface="Times New Roman"/>
              </a:rPr>
              <a:t>word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health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organization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6449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5B7F20-9386-E242-655D-8DF6F092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Antony</a:t>
            </a:r>
            <a:r>
              <a:rPr lang="en-US" spc="-75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65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</a:t>
            </a:r>
            <a:r>
              <a:rPr lang="en-US" spc="-15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Leeuwenhoek(1632-1723)</a:t>
            </a: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8BDF6-C777-250A-9B50-46570E539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47" y="2339552"/>
            <a:ext cx="11158461" cy="4065730"/>
          </a:xfrm>
        </p:spPr>
        <p:txBody>
          <a:bodyPr>
            <a:normAutofit fontScale="92500"/>
          </a:bodyPr>
          <a:lstStyle/>
          <a:p>
            <a:pPr marL="354965" indent="-342265">
              <a:lnSpc>
                <a:spcPct val="90000"/>
              </a:lnSpc>
              <a:spcBef>
                <a:spcPts val="105"/>
              </a:spcBef>
              <a:buClr>
                <a:schemeClr val="tx1"/>
              </a:buClr>
              <a:buFont typeface="Courier New"/>
              <a:buChar char="o"/>
              <a:tabLst>
                <a:tab pos="354965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(Dutch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lens</a:t>
            </a:r>
            <a:r>
              <a:rPr lang="en-US" sz="2400" spc="-10" dirty="0">
                <a:latin typeface="Times New Roman"/>
                <a:cs typeface="Times New Roman"/>
              </a:rPr>
              <a:t> maker)</a:t>
            </a:r>
            <a:r>
              <a:rPr lang="en-US" sz="2400" spc="-1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Antoine</a:t>
            </a:r>
            <a:r>
              <a:rPr lang="en-US" sz="2400" spc="-75" dirty="0">
                <a:latin typeface="Times New Roman"/>
                <a:cs typeface="Times New Roman"/>
              </a:rPr>
              <a:t> </a:t>
            </a:r>
            <a:r>
              <a:rPr lang="en-US" sz="2400" spc="-60" dirty="0">
                <a:latin typeface="Times New Roman"/>
                <a:cs typeface="Times New Roman"/>
              </a:rPr>
              <a:t>Van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Leeuwenhoek—</a:t>
            </a:r>
            <a:endParaRPr lang="en-US" sz="2400" dirty="0">
              <a:latin typeface="Times New Roman"/>
              <a:cs typeface="Times New Roman"/>
            </a:endParaRPr>
          </a:p>
          <a:p>
            <a:pPr marL="354965" indent="-342265">
              <a:lnSpc>
                <a:spcPct val="90000"/>
              </a:lnSpc>
              <a:spcBef>
                <a:spcPts val="1680"/>
              </a:spcBef>
              <a:buClr>
                <a:schemeClr val="tx1"/>
              </a:buClr>
              <a:buFont typeface="Courier New"/>
              <a:buChar char="o"/>
              <a:tabLst>
                <a:tab pos="354965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First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observation</a:t>
            </a:r>
            <a:r>
              <a:rPr lang="en-US" sz="2400" spc="-6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live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microorganisms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by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microscope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by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his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own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design.</a:t>
            </a:r>
            <a:endParaRPr lang="en-US" sz="2400" dirty="0">
              <a:latin typeface="Times New Roman"/>
              <a:cs typeface="Times New Roman"/>
            </a:endParaRPr>
          </a:p>
          <a:p>
            <a:pPr marL="354965" indent="-342265">
              <a:lnSpc>
                <a:spcPct val="90000"/>
              </a:lnSpc>
              <a:spcBef>
                <a:spcPts val="1680"/>
              </a:spcBef>
              <a:buClr>
                <a:schemeClr val="tx1"/>
              </a:buClr>
              <a:buFont typeface="Courier New"/>
              <a:buChar char="o"/>
              <a:tabLst>
                <a:tab pos="354965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Simple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microscope</a:t>
            </a:r>
            <a:r>
              <a:rPr lang="en-US" sz="2400" spc="47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50X-300X</a:t>
            </a:r>
            <a:r>
              <a:rPr lang="en-US" sz="2400" spc="45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magnification</a:t>
            </a:r>
            <a:endParaRPr lang="en-US" sz="2400" dirty="0">
              <a:latin typeface="Times New Roman"/>
              <a:cs typeface="Times New Roman"/>
            </a:endParaRPr>
          </a:p>
          <a:p>
            <a:pPr marL="354965" indent="-342265">
              <a:lnSpc>
                <a:spcPct val="90000"/>
              </a:lnSpc>
              <a:spcBef>
                <a:spcPts val="1680"/>
              </a:spcBef>
              <a:buClr>
                <a:schemeClr val="tx1"/>
              </a:buClr>
              <a:buFont typeface="Courier New"/>
              <a:buChar char="o"/>
              <a:tabLst>
                <a:tab pos="354965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Made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and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reported</a:t>
            </a:r>
            <a:r>
              <a:rPr lang="en-US" sz="2400" spc="-5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many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detailed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observations.</a:t>
            </a:r>
            <a:endParaRPr lang="en-US" sz="2400" dirty="0">
              <a:latin typeface="Times New Roman"/>
              <a:cs typeface="Times New Roman"/>
            </a:endParaRPr>
          </a:p>
          <a:p>
            <a:pPr marL="354965" indent="-342265">
              <a:lnSpc>
                <a:spcPct val="90000"/>
              </a:lnSpc>
              <a:spcBef>
                <a:spcPts val="1685"/>
              </a:spcBef>
              <a:buClr>
                <a:schemeClr val="tx1"/>
              </a:buClr>
              <a:buFont typeface="Courier New"/>
              <a:buChar char="o"/>
              <a:tabLst>
                <a:tab pos="354965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Named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observed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tiny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object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as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90" dirty="0">
                <a:latin typeface="Times New Roman"/>
                <a:cs typeface="Times New Roman"/>
              </a:rPr>
              <a:t>―animalcules,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1676.</a:t>
            </a:r>
            <a:endParaRPr lang="en-US" sz="2400" dirty="0">
              <a:latin typeface="Times New Roman"/>
              <a:cs typeface="Times New Roman"/>
            </a:endParaRPr>
          </a:p>
          <a:p>
            <a:pPr marL="354330" marR="3970654" indent="-342265">
              <a:lnSpc>
                <a:spcPct val="90000"/>
              </a:lnSpc>
              <a:buClr>
                <a:schemeClr val="tx1"/>
              </a:buClr>
              <a:buFont typeface="Courier New"/>
              <a:buChar char="o"/>
              <a:tabLst>
                <a:tab pos="3937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Laid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foundation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48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bacteriology 	</a:t>
            </a:r>
            <a:r>
              <a:rPr lang="en-US" sz="2400" dirty="0">
                <a:latin typeface="Times New Roman"/>
                <a:cs typeface="Times New Roman"/>
              </a:rPr>
              <a:t>and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protozoology.</a:t>
            </a:r>
            <a:endParaRPr lang="en-US" sz="2400" dirty="0">
              <a:latin typeface="Times New Roman"/>
              <a:cs typeface="Times New Roman"/>
            </a:endParaRPr>
          </a:p>
          <a:p>
            <a:pPr marL="354965" indent="-342265">
              <a:lnSpc>
                <a:spcPct val="90000"/>
              </a:lnSpc>
              <a:spcBef>
                <a:spcPts val="1680"/>
              </a:spcBef>
              <a:buClr>
                <a:schemeClr val="tx1"/>
              </a:buClr>
              <a:buFont typeface="Courier New"/>
              <a:buChar char="o"/>
              <a:tabLst>
                <a:tab pos="354965" algn="l"/>
                <a:tab pos="122428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Book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spc="-50" dirty="0">
                <a:latin typeface="Times New Roman"/>
                <a:cs typeface="Times New Roman"/>
              </a:rPr>
              <a:t>–</a:t>
            </a:r>
            <a:r>
              <a:rPr lang="en-US" sz="2400" dirty="0">
                <a:latin typeface="Times New Roman"/>
                <a:cs typeface="Times New Roman"/>
              </a:rPr>
              <a:t>	(The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secrete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-10" dirty="0">
                <a:latin typeface="Times New Roman"/>
                <a:cs typeface="Times New Roman"/>
              </a:rPr>
              <a:t> nature)</a:t>
            </a:r>
          </a:p>
          <a:p>
            <a:pPr marL="354965" indent="-342265">
              <a:lnSpc>
                <a:spcPct val="90000"/>
              </a:lnSpc>
              <a:spcBef>
                <a:spcPts val="1680"/>
              </a:spcBef>
              <a:buClr>
                <a:schemeClr val="tx1"/>
              </a:buClr>
              <a:buFont typeface="Courier New"/>
              <a:buChar char="o"/>
              <a:tabLst>
                <a:tab pos="354965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He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also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discovered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sperm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spc="-50" dirty="0">
                <a:latin typeface="Times New Roman"/>
                <a:cs typeface="Times New Roman"/>
              </a:rPr>
              <a:t>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object 9">
            <a:extLst>
              <a:ext uri="{FF2B5EF4-FFF2-40B4-BE49-F238E27FC236}">
                <a16:creationId xmlns:a16="http://schemas.microsoft.com/office/drawing/2014/main" id="{CE084760-02EA-4578-95EC-6A181B72DD5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56559" y="4571839"/>
            <a:ext cx="2448306" cy="22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93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3C0CE-3B62-E7F3-B86B-C97E5D2A5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r>
              <a:rPr lang="en-US" spc="-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pc="-1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Leeuwenhoek</a:t>
            </a: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BF4F0-40BE-B246-6197-813DEF978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08" y="2232167"/>
            <a:ext cx="11499984" cy="4008555"/>
          </a:xfrm>
        </p:spPr>
        <p:txBody>
          <a:bodyPr>
            <a:noAutofit/>
          </a:bodyPr>
          <a:lstStyle/>
          <a:p>
            <a:pPr marL="12700" indent="0">
              <a:lnSpc>
                <a:spcPct val="150000"/>
              </a:lnSpc>
              <a:spcBef>
                <a:spcPts val="105"/>
              </a:spcBef>
              <a:buNone/>
              <a:tabLst>
                <a:tab pos="35496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Constructed</a:t>
            </a:r>
            <a:r>
              <a:rPr lang="en-US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US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microscope. </a:t>
            </a:r>
          </a:p>
          <a:p>
            <a:pPr marL="12700" indent="0">
              <a:lnSpc>
                <a:spcPct val="150000"/>
              </a:lnSpc>
              <a:spcBef>
                <a:spcPts val="105"/>
              </a:spcBef>
              <a:buNone/>
              <a:tabLst>
                <a:tab pos="35496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US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</a:t>
            </a:r>
            <a:r>
              <a:rPr lang="en-US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</a:t>
            </a:r>
            <a:r>
              <a:rPr lang="en-US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microorganism.</a:t>
            </a:r>
          </a:p>
          <a:p>
            <a:pPr marL="12700" indent="0">
              <a:lnSpc>
                <a:spcPct val="150000"/>
              </a:lnSpc>
              <a:spcBef>
                <a:spcPts val="105"/>
              </a:spcBef>
              <a:buNone/>
              <a:tabLst>
                <a:tab pos="35496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US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accurately</a:t>
            </a:r>
            <a:r>
              <a:rPr lang="en-US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described</a:t>
            </a:r>
            <a:r>
              <a:rPr lang="en-US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en-US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en-US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bacteria.</a:t>
            </a:r>
          </a:p>
          <a:p>
            <a:pPr marL="12700" indent="0">
              <a:lnSpc>
                <a:spcPct val="150000"/>
              </a:lnSpc>
              <a:spcBef>
                <a:spcPts val="105"/>
              </a:spcBef>
              <a:buNone/>
              <a:tabLst>
                <a:tab pos="35496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</a:t>
            </a:r>
            <a:r>
              <a:rPr lang="en-US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US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en-US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r>
              <a:rPr lang="en-US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saw</a:t>
            </a:r>
            <a:r>
              <a:rPr lang="en-US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en-US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</a:t>
            </a:r>
            <a:r>
              <a:rPr lang="en-US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protozoa.</a:t>
            </a:r>
          </a:p>
          <a:p>
            <a:pPr marL="12700" indent="0">
              <a:lnSpc>
                <a:spcPct val="150000"/>
              </a:lnSpc>
              <a:spcBef>
                <a:spcPts val="105"/>
              </a:spcBef>
              <a:buNone/>
              <a:tabLst>
                <a:tab pos="35496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</a:t>
            </a:r>
            <a:r>
              <a:rPr lang="en-US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en-US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US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seen</a:t>
            </a:r>
            <a:r>
              <a:rPr lang="en-US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Leeuwenhoek,</a:t>
            </a:r>
            <a:r>
              <a:rPr lang="en-US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en-US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</a:t>
            </a:r>
            <a:r>
              <a:rPr lang="en-US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r>
              <a:rPr lang="en-US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en-US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water,</a:t>
            </a:r>
            <a:r>
              <a:rPr lang="en-US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saliva</a:t>
            </a:r>
            <a:r>
              <a:rPr lang="en-US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intestinal 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contents,</a:t>
            </a:r>
            <a:r>
              <a:rPr lang="en-US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healthy</a:t>
            </a:r>
            <a:r>
              <a:rPr lang="en-US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subject,</a:t>
            </a:r>
            <a:r>
              <a:rPr lang="en-US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recognized</a:t>
            </a:r>
            <a:r>
              <a:rPr lang="en-US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en-US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living</a:t>
            </a:r>
            <a:r>
              <a:rPr lang="en-US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creatures, he call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animalcules</a:t>
            </a:r>
            <a:endParaRPr lang="en-US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indent="0">
              <a:lnSpc>
                <a:spcPct val="150000"/>
              </a:lnSpc>
              <a:spcBef>
                <a:spcPts val="105"/>
              </a:spcBef>
              <a:buNone/>
              <a:tabLst>
                <a:tab pos="35496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regarded</a:t>
            </a:r>
            <a:r>
              <a:rPr lang="en-US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Father</a:t>
            </a:r>
            <a:r>
              <a:rPr lang="en-US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Bacteriology‟</a:t>
            </a:r>
            <a:r>
              <a:rPr lang="en-US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Protozoology‟,</a:t>
            </a:r>
            <a:r>
              <a:rPr lang="en-US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en-US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en-US" spc="4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r>
              <a:rPr lang="en-US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en-US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</a:t>
            </a:r>
            <a:r>
              <a:rPr lang="en-US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protozoa.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3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3F41D8-9A21-BB53-E164-C5D628BD4CE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128FC-734C-2432-A672-3B710DDB0F7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26925"/>
          </a:solidFill>
        </p:spPr>
        <p:txBody>
          <a:bodyPr>
            <a:normAutofit/>
          </a:bodyPr>
          <a:lstStyle/>
          <a:p>
            <a:pPr algn="ctr"/>
            <a:r>
              <a:rPr lang="en-US" sz="4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en-US" sz="48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9CF799-BB87-7E75-8796-111D9EEBC9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5267941"/>
              </p:ext>
            </p:extLst>
          </p:nvPr>
        </p:nvGraphicFramePr>
        <p:xfrm>
          <a:off x="97971" y="1853248"/>
          <a:ext cx="11996037" cy="4270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1665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DFD641-19AF-AB00-5A98-62CDDC54A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Francesco</a:t>
            </a:r>
            <a:r>
              <a:rPr lang="en-US" spc="-165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2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Redi</a:t>
            </a:r>
            <a:endParaRPr lang="en-US">
              <a:solidFill>
                <a:srgbClr val="EBEB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F13A8-CBC4-74B1-79D6-F25883B8B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56" y="2212905"/>
            <a:ext cx="11789335" cy="4017772"/>
          </a:xfrm>
        </p:spPr>
        <p:txBody>
          <a:bodyPr>
            <a:normAutofit/>
          </a:bodyPr>
          <a:lstStyle/>
          <a:p>
            <a:pPr marL="12700" indent="0">
              <a:lnSpc>
                <a:spcPct val="90000"/>
              </a:lnSpc>
              <a:spcBef>
                <a:spcPts val="1295"/>
              </a:spcBef>
              <a:buNone/>
              <a:tabLst>
                <a:tab pos="354965" algn="l"/>
                <a:tab pos="1597660" algn="l"/>
                <a:tab pos="2245360" algn="l"/>
                <a:tab pos="2724150" algn="l"/>
                <a:tab pos="3780790" algn="l"/>
                <a:tab pos="4428490" algn="l"/>
                <a:tab pos="4696460" algn="l"/>
                <a:tab pos="4963160" algn="l"/>
                <a:tab pos="5766435" algn="l"/>
                <a:tab pos="6497955" algn="l"/>
                <a:tab pos="7035165" algn="l"/>
                <a:tab pos="7414259" algn="l"/>
              </a:tabLst>
            </a:pPr>
            <a:r>
              <a:rPr lang="en-US"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</a:t>
            </a:r>
            <a:r>
              <a:rPr lang="en-US" sz="24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Redi </a:t>
            </a:r>
            <a:r>
              <a:rPr lang="en-US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February 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1626 </a:t>
            </a:r>
            <a:r>
              <a:rPr lang="en-US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1697) </a:t>
            </a:r>
            <a:r>
              <a:rPr lang="en-US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an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Italian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physician</a:t>
            </a:r>
            <a:r>
              <a:rPr lang="en-US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naturalist,</a:t>
            </a:r>
            <a:r>
              <a:rPr lang="en-US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biologist</a:t>
            </a:r>
            <a:r>
              <a:rPr lang="en-US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poet. </a:t>
            </a:r>
          </a:p>
          <a:p>
            <a:pPr marL="12700" indent="0">
              <a:lnSpc>
                <a:spcPct val="90000"/>
              </a:lnSpc>
              <a:spcBef>
                <a:spcPts val="1295"/>
              </a:spcBef>
              <a:buNone/>
              <a:tabLst>
                <a:tab pos="354965" algn="l"/>
                <a:tab pos="1597660" algn="l"/>
                <a:tab pos="2245360" algn="l"/>
                <a:tab pos="2724150" algn="l"/>
                <a:tab pos="3780790" algn="l"/>
                <a:tab pos="4428490" algn="l"/>
                <a:tab pos="4696460" algn="l"/>
                <a:tab pos="4963160" algn="l"/>
                <a:tab pos="5766435" algn="l"/>
                <a:tab pos="6497955" algn="l"/>
                <a:tab pos="7035165" algn="l"/>
                <a:tab pos="74142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referred</a:t>
            </a:r>
            <a:r>
              <a:rPr lang="en-US" sz="2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</a:t>
            </a:r>
            <a:r>
              <a:rPr lang="en-US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"founder</a:t>
            </a:r>
            <a:r>
              <a:rPr lang="en-US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biology,</a:t>
            </a:r>
            <a:r>
              <a:rPr lang="en-US"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"father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</a:t>
            </a:r>
            <a:r>
              <a:rPr lang="en-US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parasitology".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700" indent="0">
              <a:lnSpc>
                <a:spcPct val="90000"/>
              </a:lnSpc>
              <a:spcBef>
                <a:spcPts val="1295"/>
              </a:spcBef>
              <a:buNone/>
              <a:tabLst>
                <a:tab pos="354965" algn="l"/>
                <a:tab pos="1597660" algn="l"/>
                <a:tab pos="2245360" algn="l"/>
                <a:tab pos="2724150" algn="l"/>
                <a:tab pos="3780790" algn="l"/>
                <a:tab pos="4428490" algn="l"/>
                <a:tab pos="4696460" algn="l"/>
                <a:tab pos="4963160" algn="l"/>
                <a:tab pos="5766435" algn="l"/>
                <a:tab pos="6497955" algn="l"/>
                <a:tab pos="7035165" algn="l"/>
                <a:tab pos="7414259" algn="l"/>
              </a:tabLst>
            </a:pP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earliest </a:t>
            </a:r>
            <a:r>
              <a:rPr lang="en-US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,people </a:t>
            </a:r>
            <a:r>
              <a:rPr lang="en-US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believed </a:t>
            </a:r>
            <a:r>
              <a:rPr lang="en-US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spontaneous generation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(Abiogenesis)</a:t>
            </a:r>
            <a:r>
              <a:rPr lang="en-US"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</a:t>
            </a:r>
            <a:r>
              <a:rPr lang="en-US"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Aristotle</a:t>
            </a:r>
            <a:r>
              <a:rPr lang="en-US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supported</a:t>
            </a:r>
            <a:r>
              <a:rPr lang="en-US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idea. </a:t>
            </a:r>
          </a:p>
          <a:p>
            <a:pPr marL="12700" indent="0">
              <a:lnSpc>
                <a:spcPct val="90000"/>
              </a:lnSpc>
              <a:spcBef>
                <a:spcPts val="1295"/>
              </a:spcBef>
              <a:buNone/>
              <a:tabLst>
                <a:tab pos="354965" algn="l"/>
                <a:tab pos="1597660" algn="l"/>
                <a:tab pos="2245360" algn="l"/>
                <a:tab pos="2724150" algn="l"/>
                <a:tab pos="3780790" algn="l"/>
                <a:tab pos="4428490" algn="l"/>
                <a:tab pos="4696460" algn="l"/>
                <a:tab pos="4963160" algn="l"/>
                <a:tab pos="5766435" algn="l"/>
                <a:tab pos="6497955" algn="l"/>
                <a:tab pos="7035165" algn="l"/>
                <a:tab pos="74142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24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n-US" sz="24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4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US" sz="24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</a:t>
            </a:r>
            <a:r>
              <a:rPr lang="en-US" sz="24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4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r>
              <a:rPr lang="en-US" sz="24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4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lang="en-US" sz="24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4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spontaneous</a:t>
            </a:r>
            <a:r>
              <a:rPr lang="en-US" sz="24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demonstrating</a:t>
            </a:r>
            <a:r>
              <a:rPr lang="en-US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maggots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US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eggs</a:t>
            </a:r>
            <a:r>
              <a:rPr lang="en-US"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white worms&#10;&#10;AI-generated content may be incorrect.">
            <a:extLst>
              <a:ext uri="{FF2B5EF4-FFF2-40B4-BE49-F238E27FC236}">
                <a16:creationId xmlns:a16="http://schemas.microsoft.com/office/drawing/2014/main" id="{56525696-CF0D-F1D6-AEE1-AB9ED7F2A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915" y="5056742"/>
            <a:ext cx="2974776" cy="17108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32632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0791F-DC32-B1F3-1034-C7B905F5B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Francesco</a:t>
            </a:r>
            <a:r>
              <a:rPr lang="en-US" sz="4400" b="1" spc="-1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Redi</a:t>
            </a:r>
            <a:r>
              <a:rPr lang="en-US" sz="4400" b="1" spc="-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lang="en-US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0FEF2-F666-F090-8F39-8ED56ACCB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82" y="2436779"/>
            <a:ext cx="11059309" cy="3837689"/>
          </a:xfrm>
        </p:spPr>
        <p:txBody>
          <a:bodyPr>
            <a:normAutofit/>
          </a:bodyPr>
          <a:lstStyle/>
          <a:p>
            <a:pPr marL="12700" indent="0">
              <a:spcBef>
                <a:spcPts val="1295"/>
              </a:spcBef>
              <a:buNone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Redi</a:t>
            </a:r>
            <a:r>
              <a:rPr lang="en-US" sz="2800" spc="38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placed</a:t>
            </a:r>
            <a:r>
              <a:rPr lang="en-US" sz="2800" spc="39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meat</a:t>
            </a:r>
            <a:r>
              <a:rPr lang="en-US" sz="2800" spc="39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</a:t>
            </a:r>
            <a:r>
              <a:rPr lang="en-US" sz="2800" spc="4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three</a:t>
            </a:r>
            <a:r>
              <a:rPr lang="en-US" sz="2800" spc="37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container</a:t>
            </a:r>
            <a:r>
              <a:rPr lang="en-US" sz="2800" spc="39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,one</a:t>
            </a:r>
            <a:r>
              <a:rPr lang="en-US" sz="2800" spc="38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was</a:t>
            </a:r>
            <a:r>
              <a:rPr lang="en-US" sz="2800" spc="38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uncovered,</a:t>
            </a:r>
            <a:r>
              <a:rPr lang="en-US" sz="2800" spc="39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</a:t>
            </a:r>
            <a:r>
              <a:rPr lang="en-US" sz="2800" spc="38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second</a:t>
            </a:r>
            <a:r>
              <a:rPr lang="en-US" sz="2800" spc="390" dirty="0">
                <a:latin typeface="Times New Roman"/>
                <a:cs typeface="Times New Roman"/>
              </a:rPr>
              <a:t> </a:t>
            </a:r>
            <a:r>
              <a:rPr lang="en-US" sz="2800" spc="-25" dirty="0">
                <a:latin typeface="Times New Roman"/>
                <a:cs typeface="Times New Roman"/>
              </a:rPr>
              <a:t>was </a:t>
            </a:r>
            <a:r>
              <a:rPr lang="en-US" sz="2800" dirty="0">
                <a:latin typeface="Times New Roman"/>
                <a:cs typeface="Times New Roman"/>
              </a:rPr>
              <a:t>covered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with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paper,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third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was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fine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gauze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that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would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exclude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flies. </a:t>
            </a:r>
          </a:p>
          <a:p>
            <a:pPr marL="12700" indent="0">
              <a:spcBef>
                <a:spcPts val="1295"/>
              </a:spcBef>
              <a:buNone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Flies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laid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their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eggs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on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uncovered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meat and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maggots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developed. </a:t>
            </a:r>
          </a:p>
          <a:p>
            <a:pPr marL="12700" indent="0">
              <a:spcBef>
                <a:spcPts val="1295"/>
              </a:spcBef>
              <a:buNone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other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two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pieces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meat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did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not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produce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maggots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spontaneously. </a:t>
            </a:r>
          </a:p>
          <a:p>
            <a:pPr marL="12700" indent="0">
              <a:spcBef>
                <a:spcPts val="1295"/>
              </a:spcBef>
              <a:buNone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However</a:t>
            </a:r>
            <a:r>
              <a:rPr lang="en-US" sz="2800" spc="9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,flies</a:t>
            </a:r>
            <a:r>
              <a:rPr lang="en-US" sz="2800" spc="8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were</a:t>
            </a:r>
            <a:r>
              <a:rPr lang="en-US" sz="2800" spc="9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attracted</a:t>
            </a:r>
            <a:r>
              <a:rPr lang="en-US" sz="2800" spc="8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8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8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gauze-</a:t>
            </a:r>
            <a:r>
              <a:rPr lang="en-US" sz="2800" dirty="0">
                <a:latin typeface="Times New Roman"/>
                <a:cs typeface="Times New Roman"/>
              </a:rPr>
              <a:t>covered</a:t>
            </a:r>
            <a:r>
              <a:rPr lang="en-US" sz="2800" spc="8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container</a:t>
            </a:r>
            <a:r>
              <a:rPr lang="en-US" sz="2800" spc="9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8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laid</a:t>
            </a:r>
            <a:r>
              <a:rPr lang="en-US" sz="2800" spc="7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their </a:t>
            </a:r>
            <a:r>
              <a:rPr lang="en-US" sz="2800" dirty="0">
                <a:latin typeface="Times New Roman"/>
                <a:cs typeface="Times New Roman"/>
              </a:rPr>
              <a:t>eggs</a:t>
            </a:r>
            <a:r>
              <a:rPr lang="en-US" sz="2800" spc="6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on</a:t>
            </a:r>
            <a:r>
              <a:rPr lang="en-US" sz="2800" spc="7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7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gauze</a:t>
            </a:r>
            <a:r>
              <a:rPr lang="en-US" sz="2800" spc="6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,these</a:t>
            </a:r>
            <a:r>
              <a:rPr lang="en-US" sz="2800" spc="6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eggs</a:t>
            </a:r>
            <a:r>
              <a:rPr lang="en-US" sz="2800" spc="7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produced</a:t>
            </a:r>
            <a:r>
              <a:rPr lang="en-US" sz="2800" spc="6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maggots,</a:t>
            </a:r>
            <a:r>
              <a:rPr lang="en-US" sz="2800" spc="7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hence</a:t>
            </a:r>
            <a:r>
              <a:rPr lang="en-US" sz="2800" spc="75" dirty="0">
                <a:latin typeface="Times New Roman"/>
                <a:cs typeface="Times New Roman"/>
              </a:rPr>
              <a:t>  </a:t>
            </a:r>
            <a:r>
              <a:rPr lang="en-US" sz="2800" spc="-10" dirty="0">
                <a:latin typeface="Times New Roman"/>
                <a:cs typeface="Times New Roman"/>
              </a:rPr>
              <a:t>spontaneous </a:t>
            </a:r>
            <a:r>
              <a:rPr lang="en-US" sz="2800" dirty="0">
                <a:latin typeface="Times New Roman"/>
                <a:cs typeface="Times New Roman"/>
              </a:rPr>
              <a:t>generation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was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disapproved.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3065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C9DAE-D55B-00B2-09F5-F1C5CB28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Francesco</a:t>
            </a:r>
            <a:r>
              <a:rPr lang="en-US" spc="-135">
                <a:solidFill>
                  <a:srgbClr val="EBEBEB"/>
                </a:solidFill>
              </a:rPr>
              <a:t> </a:t>
            </a:r>
            <a:r>
              <a:rPr lang="en-US">
                <a:solidFill>
                  <a:srgbClr val="EBEBEB"/>
                </a:solidFill>
              </a:rPr>
              <a:t>Redi</a:t>
            </a:r>
            <a:r>
              <a:rPr lang="en-US" spc="-130">
                <a:solidFill>
                  <a:srgbClr val="EBEBEB"/>
                </a:solidFill>
              </a:rPr>
              <a:t> </a:t>
            </a:r>
            <a:r>
              <a:rPr lang="en-US" spc="-10">
                <a:solidFill>
                  <a:srgbClr val="EBEBEB"/>
                </a:solidFill>
              </a:rPr>
              <a:t>Experiments</a:t>
            </a:r>
            <a:endParaRPr lang="en-US">
              <a:solidFill>
                <a:srgbClr val="EBEBEB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2DC6B64B-CE8E-6072-C7F8-5A8FAA57DEE1}"/>
              </a:ext>
            </a:extLst>
          </p:cNvPr>
          <p:cNvGrpSpPr/>
          <p:nvPr/>
        </p:nvGrpSpPr>
        <p:grpSpPr>
          <a:xfrm>
            <a:off x="1158448" y="2402308"/>
            <a:ext cx="9120290" cy="4004982"/>
            <a:chOff x="409955" y="1385316"/>
            <a:chExt cx="8324088" cy="5207508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D825EB27-E90B-9984-CD62-E73373E5D8A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9955" y="1385316"/>
              <a:ext cx="8324088" cy="5207508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3DDFDE51-7F85-1DD6-8710-8C1EE354457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" y="1412836"/>
              <a:ext cx="8229600" cy="5112512"/>
            </a:xfrm>
            <a:prstGeom prst="rect">
              <a:avLst/>
            </a:prstGeom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971DCC50-FD9F-C47D-6F12-2DF179FA309B}"/>
                </a:ext>
              </a:extLst>
            </p:cNvPr>
            <p:cNvSpPr/>
            <p:nvPr/>
          </p:nvSpPr>
          <p:spPr>
            <a:xfrm>
              <a:off x="457199" y="1412836"/>
              <a:ext cx="8229600" cy="5113020"/>
            </a:xfrm>
            <a:custGeom>
              <a:avLst/>
              <a:gdLst/>
              <a:ahLst/>
              <a:cxnLst/>
              <a:rect l="l" t="t" r="r" b="b"/>
              <a:pathLst>
                <a:path w="8229600" h="5113020">
                  <a:moveTo>
                    <a:pt x="0" y="5112512"/>
                  </a:moveTo>
                  <a:lnTo>
                    <a:pt x="8229600" y="5112512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112512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398CB98-9D85-0F22-665F-DFCA72BA6BE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3564" y="1628863"/>
              <a:ext cx="7848854" cy="4680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7360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87E4204-E93C-417B-9ED0-F81552DE8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8E4A00-82CC-4AD0-B631-F820AEE40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463665DF-25B8-4EE2-8F85-921EF38BE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855C7C-B5D5-3235-5A6E-B014DF6D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Louis</a:t>
            </a:r>
            <a:r>
              <a:rPr lang="en-US" sz="4400" b="1" spc="15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25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Pasteur(1822-</a:t>
            </a:r>
            <a:r>
              <a:rPr lang="en-US" sz="4400" b="1" spc="-1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1895)</a:t>
            </a:r>
            <a:endParaRPr lang="en-US" sz="4400" b="1" dirty="0">
              <a:solidFill>
                <a:srgbClr val="EBEB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B3378DC2-950E-4B63-B833-32DE4719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61B9F-BD18-11E8-F1D7-E907BCC83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698" y="2548281"/>
            <a:ext cx="9747968" cy="3786418"/>
          </a:xfrm>
        </p:spPr>
        <p:txBody>
          <a:bodyPr>
            <a:normAutofit fontScale="92500"/>
          </a:bodyPr>
          <a:lstStyle/>
          <a:p>
            <a:pPr marL="0" marR="0"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was a French Biochemist, (1822-1895).</a:t>
            </a:r>
          </a:p>
          <a:p>
            <a:pPr marL="0" marR="0"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is regarded as „Father of modern Microbiology and modern Immunology‟.</a:t>
            </a:r>
          </a:p>
          <a:p>
            <a:pPr marL="0" marR="0"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Proposed the „Theory of Germ Disease‟, where diseases of plants, viruses, animals and human beings are caused by pathogenic microbes.</a:t>
            </a:r>
          </a:p>
          <a:p>
            <a:pPr marL="0" marR="0"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disproved the theory of abiogenesis by conducting „Swan neck flask experiment‟.</a:t>
            </a:r>
          </a:p>
          <a:p>
            <a:pPr marL="0" marR="0"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Proved that all forms of life even microbes arose only from their likes (disapproved spontaneous generation). </a:t>
            </a:r>
          </a:p>
        </p:txBody>
      </p:sp>
      <p:pic>
        <p:nvPicPr>
          <p:cNvPr id="4" name="object 11">
            <a:extLst>
              <a:ext uri="{FF2B5EF4-FFF2-40B4-BE49-F238E27FC236}">
                <a16:creationId xmlns:a16="http://schemas.microsoft.com/office/drawing/2014/main" id="{E3786492-3755-E9A1-3629-FC334837745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1084" y="4571839"/>
            <a:ext cx="2138218" cy="22175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14333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7E4204-E93C-417B-9ED0-F81552DE8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8E4A00-82CC-4AD0-B631-F820AEE40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463665DF-25B8-4EE2-8F85-921EF38BE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68732-2146-4184-DD07-F8DA83B9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r>
              <a:rPr lang="en-US" sz="4400" b="1" spc="-105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4400" b="1" spc="-10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Louis</a:t>
            </a:r>
            <a:r>
              <a:rPr lang="en-US" sz="4400" b="1" spc="-11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1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Pasteur</a:t>
            </a:r>
            <a:endParaRPr lang="en-US" sz="4400" b="1" dirty="0">
              <a:solidFill>
                <a:srgbClr val="EBEB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B3378DC2-950E-4B63-B833-32DE4719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767A7-9063-2BBB-F870-BDA911DAA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49" y="2476884"/>
            <a:ext cx="11437580" cy="4101832"/>
          </a:xfrm>
        </p:spPr>
        <p:txBody>
          <a:bodyPr>
            <a:normAutofit lnSpcReduction="10000"/>
          </a:bodyPr>
          <a:lstStyle/>
          <a:p>
            <a:pPr marL="12700" marR="5080" indent="0">
              <a:lnSpc>
                <a:spcPct val="150000"/>
              </a:lnSpc>
              <a:spcBef>
                <a:spcPts val="95"/>
              </a:spcBef>
              <a:buNone/>
              <a:tabLst>
                <a:tab pos="355600" algn="l"/>
                <a:tab pos="419100" algn="l"/>
              </a:tabLst>
            </a:pPr>
            <a:r>
              <a:rPr lang="en-US" dirty="0">
                <a:latin typeface="Times New Roman"/>
                <a:cs typeface="Times New Roman"/>
              </a:rPr>
              <a:t>He</a:t>
            </a:r>
            <a:r>
              <a:rPr lang="en-US" spc="34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coined</a:t>
            </a:r>
            <a:r>
              <a:rPr lang="en-US" spc="34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the</a:t>
            </a:r>
            <a:r>
              <a:rPr lang="en-US" spc="33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term</a:t>
            </a:r>
            <a:r>
              <a:rPr lang="en-US" spc="32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,microbiology,</a:t>
            </a:r>
            <a:r>
              <a:rPr lang="en-US" spc="35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and</a:t>
            </a:r>
            <a:r>
              <a:rPr lang="en-US" spc="33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discovered</a:t>
            </a:r>
            <a:r>
              <a:rPr lang="en-US" spc="35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the</a:t>
            </a:r>
            <a:r>
              <a:rPr lang="en-US" spc="34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presence</a:t>
            </a:r>
            <a:r>
              <a:rPr lang="en-US" spc="330" dirty="0">
                <a:latin typeface="Times New Roman"/>
                <a:cs typeface="Times New Roman"/>
              </a:rPr>
              <a:t> </a:t>
            </a:r>
            <a:r>
              <a:rPr lang="en-US" spc="-25" dirty="0">
                <a:latin typeface="Times New Roman"/>
                <a:cs typeface="Times New Roman"/>
              </a:rPr>
              <a:t>of </a:t>
            </a:r>
            <a:r>
              <a:rPr lang="en-US" dirty="0">
                <a:latin typeface="Times New Roman"/>
                <a:cs typeface="Times New Roman"/>
              </a:rPr>
              <a:t>bacteria</a:t>
            </a:r>
            <a:r>
              <a:rPr lang="en-US" spc="31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in</a:t>
            </a:r>
            <a:r>
              <a:rPr lang="en-US" spc="3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the</a:t>
            </a:r>
            <a:r>
              <a:rPr lang="en-US" spc="31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air</a:t>
            </a:r>
            <a:r>
              <a:rPr lang="en-US" spc="33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and</a:t>
            </a:r>
            <a:r>
              <a:rPr lang="en-US" spc="3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classified</a:t>
            </a:r>
            <a:r>
              <a:rPr lang="en-US" spc="33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the</a:t>
            </a:r>
            <a:r>
              <a:rPr lang="en-US" spc="32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bacteria</a:t>
            </a:r>
            <a:r>
              <a:rPr lang="en-US" spc="31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into</a:t>
            </a:r>
            <a:r>
              <a:rPr lang="en-US" spc="3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aerobic</a:t>
            </a:r>
            <a:r>
              <a:rPr lang="en-US" spc="30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and</a:t>
            </a:r>
            <a:r>
              <a:rPr lang="en-US" spc="340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anaerobic forms. </a:t>
            </a:r>
          </a:p>
          <a:p>
            <a:pPr marL="12700" marR="5080" indent="0">
              <a:lnSpc>
                <a:spcPct val="150000"/>
              </a:lnSpc>
              <a:spcBef>
                <a:spcPts val="95"/>
              </a:spcBef>
              <a:buNone/>
              <a:tabLst>
                <a:tab pos="355600" algn="l"/>
                <a:tab pos="419100" algn="l"/>
              </a:tabLst>
            </a:pPr>
            <a:r>
              <a:rPr lang="en-US" dirty="0">
                <a:latin typeface="Times New Roman"/>
                <a:cs typeface="Times New Roman"/>
              </a:rPr>
              <a:t>Established</a:t>
            </a:r>
            <a:r>
              <a:rPr lang="en-US" spc="90" dirty="0">
                <a:latin typeface="Times New Roman"/>
                <a:cs typeface="Times New Roman"/>
              </a:rPr>
              <a:t>  </a:t>
            </a:r>
            <a:r>
              <a:rPr lang="en-US" dirty="0">
                <a:latin typeface="Times New Roman"/>
                <a:cs typeface="Times New Roman"/>
              </a:rPr>
              <a:t>that</a:t>
            </a:r>
            <a:r>
              <a:rPr lang="en-US" spc="85" dirty="0">
                <a:latin typeface="Times New Roman"/>
                <a:cs typeface="Times New Roman"/>
              </a:rPr>
              <a:t>  </a:t>
            </a:r>
            <a:r>
              <a:rPr lang="en-US" dirty="0">
                <a:latin typeface="Times New Roman"/>
                <a:cs typeface="Times New Roman"/>
              </a:rPr>
              <a:t>fermentation</a:t>
            </a:r>
            <a:r>
              <a:rPr lang="en-US" spc="85" dirty="0">
                <a:latin typeface="Times New Roman"/>
                <a:cs typeface="Times New Roman"/>
              </a:rPr>
              <a:t>  </a:t>
            </a:r>
            <a:r>
              <a:rPr lang="en-US" dirty="0">
                <a:latin typeface="Times New Roman"/>
                <a:cs typeface="Times New Roman"/>
              </a:rPr>
              <a:t>(chemical</a:t>
            </a:r>
            <a:r>
              <a:rPr lang="en-US" spc="85" dirty="0">
                <a:latin typeface="Times New Roman"/>
                <a:cs typeface="Times New Roman"/>
              </a:rPr>
              <a:t>  </a:t>
            </a:r>
            <a:r>
              <a:rPr lang="en-US" dirty="0">
                <a:latin typeface="Times New Roman"/>
                <a:cs typeface="Times New Roman"/>
              </a:rPr>
              <a:t>break</a:t>
            </a:r>
            <a:r>
              <a:rPr lang="en-US" spc="85" dirty="0">
                <a:latin typeface="Times New Roman"/>
                <a:cs typeface="Times New Roman"/>
              </a:rPr>
              <a:t>  </a:t>
            </a:r>
            <a:r>
              <a:rPr lang="en-US" dirty="0">
                <a:latin typeface="Times New Roman"/>
                <a:cs typeface="Times New Roman"/>
              </a:rPr>
              <a:t>down</a:t>
            </a:r>
            <a:r>
              <a:rPr lang="en-US" spc="90" dirty="0">
                <a:latin typeface="Times New Roman"/>
                <a:cs typeface="Times New Roman"/>
              </a:rPr>
              <a:t>  </a:t>
            </a:r>
            <a:r>
              <a:rPr lang="en-US" dirty="0">
                <a:latin typeface="Times New Roman"/>
                <a:cs typeface="Times New Roman"/>
              </a:rPr>
              <a:t>of</a:t>
            </a:r>
            <a:r>
              <a:rPr lang="en-US" spc="80" dirty="0">
                <a:latin typeface="Times New Roman"/>
                <a:cs typeface="Times New Roman"/>
              </a:rPr>
              <a:t>  </a:t>
            </a:r>
            <a:r>
              <a:rPr lang="en-US" dirty="0">
                <a:latin typeface="Times New Roman"/>
                <a:cs typeface="Times New Roman"/>
              </a:rPr>
              <a:t>Substance</a:t>
            </a:r>
            <a:r>
              <a:rPr lang="en-US" spc="80" dirty="0">
                <a:latin typeface="Times New Roman"/>
                <a:cs typeface="Times New Roman"/>
              </a:rPr>
              <a:t>  </a:t>
            </a:r>
            <a:r>
              <a:rPr lang="en-US" spc="-25" dirty="0">
                <a:latin typeface="Times New Roman"/>
                <a:cs typeface="Times New Roman"/>
              </a:rPr>
              <a:t>by </a:t>
            </a:r>
            <a:r>
              <a:rPr lang="en-US" dirty="0">
                <a:latin typeface="Times New Roman"/>
                <a:cs typeface="Times New Roman"/>
              </a:rPr>
              <a:t>microorganism</a:t>
            </a:r>
            <a:r>
              <a:rPr lang="en-US" spc="-5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)was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the</a:t>
            </a:r>
            <a:r>
              <a:rPr lang="en-US" spc="-2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result</a:t>
            </a:r>
            <a:r>
              <a:rPr lang="en-US" spc="-5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of</a:t>
            </a:r>
            <a:r>
              <a:rPr lang="en-US" spc="48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microbial</a:t>
            </a:r>
            <a:r>
              <a:rPr lang="en-US" spc="-45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activity. </a:t>
            </a:r>
          </a:p>
          <a:p>
            <a:pPr marL="12700" marR="5080" indent="0">
              <a:lnSpc>
                <a:spcPct val="150000"/>
              </a:lnSpc>
              <a:spcBef>
                <a:spcPts val="95"/>
              </a:spcBef>
              <a:buNone/>
              <a:tabLst>
                <a:tab pos="355600" algn="l"/>
                <a:tab pos="419100" algn="l"/>
              </a:tabLst>
            </a:pPr>
            <a:r>
              <a:rPr lang="en-US" dirty="0">
                <a:latin typeface="Times New Roman"/>
                <a:cs typeface="Times New Roman"/>
              </a:rPr>
              <a:t>He</a:t>
            </a:r>
            <a:r>
              <a:rPr lang="en-US" spc="18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developed</a:t>
            </a:r>
            <a:r>
              <a:rPr lang="en-US" spc="18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technique</a:t>
            </a:r>
            <a:r>
              <a:rPr lang="en-US" spc="18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to</a:t>
            </a:r>
            <a:r>
              <a:rPr lang="en-US" spc="18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prevent</a:t>
            </a:r>
            <a:r>
              <a:rPr lang="en-US" spc="17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souring</a:t>
            </a:r>
            <a:r>
              <a:rPr lang="en-US" spc="18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of</a:t>
            </a:r>
            <a:r>
              <a:rPr lang="en-US" spc="19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milk</a:t>
            </a:r>
            <a:r>
              <a:rPr lang="en-US" spc="19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and</a:t>
            </a:r>
            <a:r>
              <a:rPr lang="en-US" spc="18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spoilage</a:t>
            </a:r>
            <a:r>
              <a:rPr lang="en-US" spc="18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of</a:t>
            </a:r>
            <a:r>
              <a:rPr lang="en-US" spc="180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wine. </a:t>
            </a:r>
            <a:r>
              <a:rPr lang="en-US" dirty="0">
                <a:latin typeface="Times New Roman"/>
                <a:cs typeface="Times New Roman"/>
              </a:rPr>
              <a:t>His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technique</a:t>
            </a:r>
            <a:r>
              <a:rPr lang="en-US" spc="-5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is</a:t>
            </a:r>
            <a:r>
              <a:rPr lang="en-US" spc="-1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now</a:t>
            </a:r>
            <a:r>
              <a:rPr lang="en-US" spc="-2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called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Pasteurization</a:t>
            </a:r>
            <a:r>
              <a:rPr lang="en-US" spc="-40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technique. </a:t>
            </a:r>
          </a:p>
          <a:p>
            <a:pPr marL="12700" marR="5080" indent="0">
              <a:lnSpc>
                <a:spcPct val="150000"/>
              </a:lnSpc>
              <a:spcBef>
                <a:spcPts val="95"/>
              </a:spcBef>
              <a:buNone/>
              <a:tabLst>
                <a:tab pos="355600" algn="l"/>
                <a:tab pos="419100" algn="l"/>
              </a:tabLst>
            </a:pPr>
            <a:r>
              <a:rPr lang="en-US" dirty="0">
                <a:latin typeface="Times New Roman"/>
                <a:cs typeface="Times New Roman"/>
              </a:rPr>
              <a:t>Process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of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attenuation</a:t>
            </a:r>
            <a:r>
              <a:rPr lang="en-US" spc="-3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discovered</a:t>
            </a:r>
            <a:r>
              <a:rPr lang="en-US" spc="-4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and</a:t>
            </a:r>
            <a:r>
              <a:rPr lang="en-US" spc="-1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production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of</a:t>
            </a:r>
            <a:r>
              <a:rPr lang="en-US" spc="48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attenuated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vaccine. </a:t>
            </a:r>
          </a:p>
          <a:p>
            <a:pPr marL="12700" marR="5080" indent="0">
              <a:lnSpc>
                <a:spcPct val="150000"/>
              </a:lnSpc>
              <a:spcBef>
                <a:spcPts val="95"/>
              </a:spcBef>
              <a:buNone/>
              <a:tabLst>
                <a:tab pos="355600" algn="l"/>
                <a:tab pos="419100" algn="l"/>
              </a:tabLst>
            </a:pPr>
            <a:r>
              <a:rPr lang="en-US" dirty="0">
                <a:latin typeface="Times New Roman"/>
                <a:cs typeface="Times New Roman"/>
              </a:rPr>
              <a:t>He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first</a:t>
            </a:r>
            <a:r>
              <a:rPr lang="en-US" spc="-4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isolated</a:t>
            </a:r>
            <a:r>
              <a:rPr lang="en-US" spc="-4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bacteria</a:t>
            </a:r>
            <a:r>
              <a:rPr lang="en-US" spc="-3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causing</a:t>
            </a:r>
            <a:r>
              <a:rPr lang="en-US" spc="-3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cholera</a:t>
            </a:r>
            <a:r>
              <a:rPr lang="en-US" spc="-40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(Vibrio</a:t>
            </a:r>
            <a:r>
              <a:rPr lang="en-US" spc="-55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cholera).</a:t>
            </a:r>
            <a:r>
              <a:rPr lang="en-US" dirty="0">
                <a:latin typeface="Times New Roman"/>
                <a:cs typeface="Times New Roman"/>
              </a:rPr>
              <a:t> </a:t>
            </a:r>
          </a:p>
          <a:p>
            <a:pPr marL="12700" marR="5080" indent="0">
              <a:lnSpc>
                <a:spcPct val="150000"/>
              </a:lnSpc>
              <a:spcBef>
                <a:spcPts val="95"/>
              </a:spcBef>
              <a:buNone/>
              <a:tabLst>
                <a:tab pos="355600" algn="l"/>
                <a:tab pos="419100" algn="l"/>
              </a:tabLst>
            </a:pPr>
            <a:r>
              <a:rPr lang="en-US" spc="-25" dirty="0">
                <a:latin typeface="Times New Roman"/>
                <a:cs typeface="Times New Roman"/>
              </a:rPr>
              <a:t>Various</a:t>
            </a:r>
            <a:r>
              <a:rPr lang="en-US" spc="-7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antiseptic</a:t>
            </a:r>
            <a:r>
              <a:rPr lang="en-US" spc="-65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technique.</a:t>
            </a:r>
            <a:endParaRPr lang="en-US" dirty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7" name="Graphic 6" descr="Scientist">
            <a:extLst>
              <a:ext uri="{FF2B5EF4-FFF2-40B4-BE49-F238E27FC236}">
                <a16:creationId xmlns:a16="http://schemas.microsoft.com/office/drawing/2014/main" id="{243E66DF-2472-988F-28F9-3A156693B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1084" y="4363951"/>
            <a:ext cx="2457708" cy="24577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50185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AEA421-5F29-4BA7-9360-2501B5987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348F0CB-4904-4DEF-BDD4-ADEC2DCC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AE04B-4E89-6AC8-B576-F6AA0978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</a:t>
            </a:r>
            <a:r>
              <a:rPr lang="en-US" sz="3300" spc="-6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Sterilization</a:t>
            </a:r>
            <a:r>
              <a:rPr lang="en-US" sz="3300" spc="-8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spc="-2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Technique</a:t>
            </a:r>
            <a:r>
              <a:rPr lang="en-US" sz="3300" spc="-7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r>
              <a:rPr lang="en-US" sz="3300" spc="-55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spc="-25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</a:t>
            </a:r>
            <a:r>
              <a:rPr lang="en-US" sz="330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oven</a:t>
            </a:r>
            <a:r>
              <a:rPr lang="en-US" sz="3300" spc="-21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spc="-1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Autoclave</a:t>
            </a:r>
            <a:r>
              <a:rPr lang="en-US" sz="330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Steam</a:t>
            </a:r>
            <a:r>
              <a:rPr lang="en-US" sz="3300" spc="-7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spc="-1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Sterilizer</a:t>
            </a:r>
            <a:endParaRPr lang="en-US" sz="3300">
              <a:solidFill>
                <a:srgbClr val="EBEB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83E1B8-79B3-49BB-8704-58E4AB1AF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BB34D5F-2B87-438E-8236-69C6068D4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08442FA3-20CB-C569-9199-08ACC92A55A0}"/>
              </a:ext>
            </a:extLst>
          </p:cNvPr>
          <p:cNvGrpSpPr/>
          <p:nvPr/>
        </p:nvGrpSpPr>
        <p:grpSpPr>
          <a:xfrm>
            <a:off x="848779" y="2286162"/>
            <a:ext cx="9694363" cy="4422317"/>
            <a:chOff x="420623" y="1385316"/>
            <a:chExt cx="8302752" cy="5207508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EAD767AA-7C31-6752-0ED6-F1FC6C97410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623" y="1385316"/>
              <a:ext cx="8302752" cy="5207508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760C5B94-7805-613B-81E8-20A82DB3676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537" y="1412836"/>
              <a:ext cx="8208899" cy="5112512"/>
            </a:xfrm>
            <a:prstGeom prst="rect">
              <a:avLst/>
            </a:prstGeom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0A905714-C38A-AF1A-2E28-561A2399CB78}"/>
                </a:ext>
              </a:extLst>
            </p:cNvPr>
            <p:cNvSpPr/>
            <p:nvPr/>
          </p:nvSpPr>
          <p:spPr>
            <a:xfrm>
              <a:off x="467537" y="1412836"/>
              <a:ext cx="8209280" cy="5113020"/>
            </a:xfrm>
            <a:custGeom>
              <a:avLst/>
              <a:gdLst/>
              <a:ahLst/>
              <a:cxnLst/>
              <a:rect l="l" t="t" r="r" b="b"/>
              <a:pathLst>
                <a:path w="8209280" h="5113020">
                  <a:moveTo>
                    <a:pt x="0" y="5112512"/>
                  </a:moveTo>
                  <a:lnTo>
                    <a:pt x="8208899" y="5112512"/>
                  </a:lnTo>
                  <a:lnTo>
                    <a:pt x="8208899" y="0"/>
                  </a:lnTo>
                  <a:lnTo>
                    <a:pt x="0" y="0"/>
                  </a:lnTo>
                  <a:lnTo>
                    <a:pt x="0" y="5112512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41AD1C43-ECD0-EFEF-CCF9-F22BE944CD2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2179" y="1628736"/>
              <a:ext cx="2520314" cy="4392549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CEF80963-0E66-2701-71FB-3123DF34AA6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3873" y="1628736"/>
              <a:ext cx="2160270" cy="4392549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B6CC3D82-26F1-4010-1F8D-9560A87370D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0240" y="1628736"/>
              <a:ext cx="2664333" cy="4392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5626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7AEA421-5F29-4BA7-9360-2501B5987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348F0CB-4904-4DEF-BDD4-ADEC2DCC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2649D-A0C0-7B5A-EF62-E7908EE06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Pasteur's</a:t>
            </a:r>
            <a:r>
              <a:rPr lang="en-US" sz="4000" b="1" spc="-145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 </a:t>
            </a:r>
            <a:r>
              <a:rPr lang="en-US" sz="4000" b="1" spc="-3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Swan-</a:t>
            </a:r>
            <a:r>
              <a:rPr lang="en-US" sz="40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necked</a:t>
            </a:r>
            <a:r>
              <a:rPr lang="en-US" sz="4000" b="1" spc="-6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flask</a:t>
            </a:r>
            <a:r>
              <a:rPr lang="en-US" sz="4000" b="1" spc="-7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en-US" sz="4000" b="1" dirty="0">
              <a:solidFill>
                <a:srgbClr val="EBEB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83E1B8-79B3-49BB-8704-58E4AB1AF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BB34D5F-2B87-438E-8236-69C6068D4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4F471DCD-39DA-B3F8-A263-3E105C410E0B}"/>
              </a:ext>
            </a:extLst>
          </p:cNvPr>
          <p:cNvGrpSpPr/>
          <p:nvPr/>
        </p:nvGrpSpPr>
        <p:grpSpPr>
          <a:xfrm>
            <a:off x="648930" y="2189763"/>
            <a:ext cx="10575714" cy="4668237"/>
            <a:chOff x="420623" y="1385316"/>
            <a:chExt cx="8302752" cy="5207508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955AD392-39C2-88BE-ECE4-D6A4A1B1AA6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623" y="1385316"/>
              <a:ext cx="8302752" cy="5207508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C32B744B-17D0-0313-303E-576877C9A04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537" y="1412836"/>
              <a:ext cx="8208899" cy="5112512"/>
            </a:xfrm>
            <a:prstGeom prst="rect">
              <a:avLst/>
            </a:prstGeom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4C5C08B4-C5F5-B76D-E54E-212B3AE1BF24}"/>
                </a:ext>
              </a:extLst>
            </p:cNvPr>
            <p:cNvSpPr/>
            <p:nvPr/>
          </p:nvSpPr>
          <p:spPr>
            <a:xfrm>
              <a:off x="467537" y="1412836"/>
              <a:ext cx="8209280" cy="5113020"/>
            </a:xfrm>
            <a:custGeom>
              <a:avLst/>
              <a:gdLst/>
              <a:ahLst/>
              <a:cxnLst/>
              <a:rect l="l" t="t" r="r" b="b"/>
              <a:pathLst>
                <a:path w="8209280" h="5113020">
                  <a:moveTo>
                    <a:pt x="0" y="5112512"/>
                  </a:moveTo>
                  <a:lnTo>
                    <a:pt x="8208899" y="5112512"/>
                  </a:lnTo>
                  <a:lnTo>
                    <a:pt x="8208899" y="0"/>
                  </a:lnTo>
                  <a:lnTo>
                    <a:pt x="0" y="0"/>
                  </a:lnTo>
                  <a:lnTo>
                    <a:pt x="0" y="5112512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E39D2F34-AB53-952C-2324-051866340C1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546" y="1628736"/>
              <a:ext cx="8064881" cy="4392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6290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7E4204-E93C-417B-9ED0-F81552DE8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8E4A00-82CC-4AD0-B631-F820AEE40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463665DF-25B8-4EE2-8F85-921EF38BE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64E901-3A87-4093-1648-31972E28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r>
              <a:rPr lang="en-US" spc="-114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pc="-12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Robert</a:t>
            </a:r>
            <a:r>
              <a:rPr lang="en-US" spc="-13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2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Koch</a:t>
            </a:r>
            <a:endParaRPr lang="en-US" dirty="0">
              <a:solidFill>
                <a:srgbClr val="EBEB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B3378DC2-950E-4B63-B833-32DE4719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92CC-CCA5-4763-C874-B35336CCE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548281"/>
            <a:ext cx="10474681" cy="3922859"/>
          </a:xfrm>
        </p:spPr>
        <p:txBody>
          <a:bodyPr>
            <a:normAutofit/>
          </a:bodyPr>
          <a:lstStyle/>
          <a:p>
            <a:pPr marL="469900" indent="-457200">
              <a:lnSpc>
                <a:spcPct val="90000"/>
              </a:lnSpc>
              <a:spcBef>
                <a:spcPts val="10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He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was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German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microbiologist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(1843-1910). </a:t>
            </a:r>
          </a:p>
          <a:p>
            <a:pPr marL="469900" indent="-457200">
              <a:lnSpc>
                <a:spcPct val="90000"/>
              </a:lnSpc>
              <a:spcBef>
                <a:spcPts val="10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His</a:t>
            </a:r>
            <a:r>
              <a:rPr lang="en-US" sz="2800" spc="3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contribution</a:t>
            </a:r>
            <a:r>
              <a:rPr lang="en-US" sz="2800" spc="3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30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28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field</a:t>
            </a:r>
            <a:r>
              <a:rPr lang="en-US" sz="2800" spc="30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30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microbiology</a:t>
            </a:r>
            <a:r>
              <a:rPr lang="en-US" sz="2800" spc="3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3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medical</a:t>
            </a:r>
            <a:r>
              <a:rPr lang="en-US" sz="2800" spc="3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science</a:t>
            </a:r>
            <a:r>
              <a:rPr lang="en-US" sz="2800" spc="30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is</a:t>
            </a:r>
            <a:r>
              <a:rPr lang="en-US" sz="2800" spc="300" dirty="0">
                <a:latin typeface="Times New Roman"/>
                <a:cs typeface="Times New Roman"/>
              </a:rPr>
              <a:t> </a:t>
            </a:r>
            <a:r>
              <a:rPr lang="en-US" sz="2800" spc="-25" dirty="0">
                <a:latin typeface="Times New Roman"/>
                <a:cs typeface="Times New Roman"/>
              </a:rPr>
              <a:t>the </a:t>
            </a:r>
            <a:r>
              <a:rPr lang="en-US" sz="2800" dirty="0">
                <a:latin typeface="Times New Roman"/>
                <a:cs typeface="Times New Roman"/>
              </a:rPr>
              <a:t>most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valuable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spc="-20" dirty="0">
                <a:latin typeface="Times New Roman"/>
                <a:cs typeface="Times New Roman"/>
              </a:rPr>
              <a:t>one. </a:t>
            </a:r>
          </a:p>
          <a:p>
            <a:pPr marL="469900" indent="-457200">
              <a:lnSpc>
                <a:spcPct val="90000"/>
              </a:lnSpc>
              <a:spcBef>
                <a:spcPts val="10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He</a:t>
            </a:r>
            <a:r>
              <a:rPr lang="en-US" sz="2800" spc="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developed</a:t>
            </a:r>
            <a:r>
              <a:rPr lang="en-US" sz="2800" spc="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for</a:t>
            </a:r>
            <a:r>
              <a:rPr lang="en-US" sz="2800" spc="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first</a:t>
            </a:r>
            <a:r>
              <a:rPr lang="en-US" sz="2800" spc="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time</a:t>
            </a:r>
            <a:r>
              <a:rPr lang="en-US" sz="2800" spc="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staining</a:t>
            </a:r>
            <a:r>
              <a:rPr lang="en-US" sz="2800" spc="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technique</a:t>
            </a:r>
            <a:r>
              <a:rPr lang="en-US" sz="2800" spc="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stain</a:t>
            </a:r>
            <a:r>
              <a:rPr lang="en-US" sz="2800" spc="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bacteria</a:t>
            </a:r>
            <a:r>
              <a:rPr lang="en-US" sz="2800" spc="45" dirty="0">
                <a:latin typeface="Times New Roman"/>
                <a:cs typeface="Times New Roman"/>
              </a:rPr>
              <a:t> </a:t>
            </a:r>
            <a:r>
              <a:rPr lang="en-US" sz="2800" spc="-20" dirty="0">
                <a:latin typeface="Times New Roman"/>
                <a:cs typeface="Times New Roman"/>
              </a:rPr>
              <a:t>with </a:t>
            </a:r>
            <a:r>
              <a:rPr lang="en-US" sz="2800" dirty="0">
                <a:latin typeface="Times New Roman"/>
                <a:cs typeface="Times New Roman"/>
              </a:rPr>
              <a:t>acidic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or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basic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stain. </a:t>
            </a:r>
          </a:p>
          <a:p>
            <a:pPr marL="469900" indent="-457200">
              <a:lnSpc>
                <a:spcPct val="90000"/>
              </a:lnSpc>
              <a:spcBef>
                <a:spcPts val="10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He</a:t>
            </a:r>
            <a:r>
              <a:rPr lang="en-US" sz="2800" spc="1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developed</a:t>
            </a:r>
            <a:r>
              <a:rPr lang="en-US" sz="2800" spc="1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for</a:t>
            </a:r>
            <a:r>
              <a:rPr lang="en-US" sz="2800" spc="1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1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first</a:t>
            </a:r>
            <a:r>
              <a:rPr lang="en-US" sz="2800" spc="1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time</a:t>
            </a:r>
            <a:r>
              <a:rPr lang="en-US" sz="2800" spc="1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culture</a:t>
            </a:r>
            <a:r>
              <a:rPr lang="en-US" sz="2800" spc="1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technique</a:t>
            </a:r>
            <a:r>
              <a:rPr lang="en-US" sz="2800" spc="1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1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culture</a:t>
            </a:r>
            <a:r>
              <a:rPr lang="en-US" sz="2800" spc="1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1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bacteria</a:t>
            </a:r>
            <a:r>
              <a:rPr lang="en-US" sz="2800" spc="120" dirty="0">
                <a:latin typeface="Times New Roman"/>
                <a:cs typeface="Times New Roman"/>
              </a:rPr>
              <a:t> </a:t>
            </a:r>
            <a:r>
              <a:rPr lang="en-US" sz="2800" spc="-25" dirty="0">
                <a:latin typeface="Times New Roman"/>
                <a:cs typeface="Times New Roman"/>
              </a:rPr>
              <a:t>in 	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10" dirty="0">
                <a:latin typeface="Times New Roman"/>
                <a:cs typeface="Times New Roman"/>
              </a:rPr>
              <a:t> laboratory. </a:t>
            </a:r>
          </a:p>
          <a:p>
            <a:pPr marL="469900" indent="-457200">
              <a:lnSpc>
                <a:spcPct val="90000"/>
              </a:lnSpc>
              <a:spcBef>
                <a:spcPts val="10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He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discovered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bacteria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caused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tuberculosis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spc="-20" dirty="0">
                <a:latin typeface="Times New Roman"/>
                <a:cs typeface="Times New Roman"/>
              </a:rPr>
              <a:t>man. </a:t>
            </a:r>
          </a:p>
          <a:p>
            <a:pPr marL="469900" indent="-457200">
              <a:lnSpc>
                <a:spcPct val="90000"/>
              </a:lnSpc>
              <a:spcBef>
                <a:spcPts val="10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Anthrax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(1876).</a:t>
            </a:r>
            <a:endParaRPr lang="en-US" sz="28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Graphic 6" descr="Doctor">
            <a:extLst>
              <a:ext uri="{FF2B5EF4-FFF2-40B4-BE49-F238E27FC236}">
                <a16:creationId xmlns:a16="http://schemas.microsoft.com/office/drawing/2014/main" id="{7D852A10-E519-D0AE-1DB2-D90C862CB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4239" y="5328140"/>
            <a:ext cx="1757660" cy="17576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93527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EE3D2-1FD1-C02F-7D55-76B675931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r>
              <a:rPr lang="en-US" sz="4400" b="1" spc="-11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4400" b="1" spc="-1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Robert</a:t>
            </a:r>
            <a:r>
              <a:rPr lang="en-US" sz="4400" b="1" spc="-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Koch</a:t>
            </a:r>
            <a:endParaRPr lang="en-US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53018-08B7-84C8-B893-BA7C0A0C3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63" y="2587999"/>
            <a:ext cx="11731338" cy="3900936"/>
          </a:xfrm>
        </p:spPr>
        <p:txBody>
          <a:bodyPr>
            <a:normAutofit/>
          </a:bodyPr>
          <a:lstStyle/>
          <a:p>
            <a:pPr marL="355600">
              <a:spcBef>
                <a:spcPts val="105"/>
              </a:spcBef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  <a:tabLst>
                <a:tab pos="354965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He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Isolated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and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identified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different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kinds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bacteria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from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various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sample. </a:t>
            </a:r>
          </a:p>
          <a:p>
            <a:pPr marL="355600">
              <a:spcBef>
                <a:spcPts val="105"/>
              </a:spcBef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  <a:tabLst>
                <a:tab pos="354965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He</a:t>
            </a:r>
            <a:r>
              <a:rPr lang="en-US" sz="2400" spc="19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was</a:t>
            </a:r>
            <a:r>
              <a:rPr lang="en-US" sz="2400" spc="18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awarded</a:t>
            </a:r>
            <a:r>
              <a:rPr lang="en-US" sz="2400" spc="2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Nobel</a:t>
            </a:r>
            <a:r>
              <a:rPr lang="en-US" sz="2400" spc="18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Prize</a:t>
            </a:r>
            <a:r>
              <a:rPr lang="en-US" sz="2400" spc="19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18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medicine</a:t>
            </a:r>
            <a:r>
              <a:rPr lang="en-US" sz="2400" spc="17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</a:t>
            </a:r>
            <a:r>
              <a:rPr lang="en-US" sz="2400" spc="19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1905,</a:t>
            </a:r>
            <a:r>
              <a:rPr lang="en-US" sz="2400" spc="17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formulating</a:t>
            </a:r>
            <a:r>
              <a:rPr lang="en-US" sz="2400" spc="19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principles </a:t>
            </a:r>
            <a:r>
              <a:rPr lang="en-US" sz="2400" dirty="0">
                <a:latin typeface="Times New Roman"/>
                <a:cs typeface="Times New Roman"/>
              </a:rPr>
              <a:t>regarding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diseases.</a:t>
            </a:r>
            <a:r>
              <a:rPr lang="en-US" sz="2400" spc="-6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These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are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now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called</a:t>
            </a:r>
            <a:r>
              <a:rPr lang="en-US" sz="2400" spc="-15" dirty="0">
                <a:latin typeface="Times New Roman"/>
                <a:cs typeface="Times New Roman"/>
              </a:rPr>
              <a:t> “</a:t>
            </a:r>
            <a:r>
              <a:rPr lang="en-US" sz="2400" dirty="0">
                <a:latin typeface="Times New Roman"/>
                <a:cs typeface="Times New Roman"/>
              </a:rPr>
              <a:t>Koch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Postulates”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</a:p>
          <a:p>
            <a:pPr marL="355600">
              <a:spcBef>
                <a:spcPts val="105"/>
              </a:spcBef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  <a:tabLst>
                <a:tab pos="354965" algn="l"/>
              </a:tabLst>
            </a:pPr>
            <a:r>
              <a:rPr lang="en-US" sz="2400" spc="-25" dirty="0">
                <a:latin typeface="Times New Roman"/>
                <a:cs typeface="Times New Roman"/>
              </a:rPr>
              <a:t>He</a:t>
            </a: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spc="-10" dirty="0">
                <a:latin typeface="Times New Roman"/>
                <a:cs typeface="Times New Roman"/>
              </a:rPr>
              <a:t>proved</a:t>
            </a: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spc="-10" dirty="0">
                <a:latin typeface="Times New Roman"/>
                <a:cs typeface="Times New Roman"/>
              </a:rPr>
              <a:t>theory</a:t>
            </a: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spc="-25" dirty="0">
                <a:latin typeface="Times New Roman"/>
                <a:cs typeface="Times New Roman"/>
              </a:rPr>
              <a:t>of</a:t>
            </a: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spc="-20" dirty="0">
                <a:latin typeface="Times New Roman"/>
                <a:cs typeface="Times New Roman"/>
              </a:rPr>
              <a:t>germ</a:t>
            </a: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spc="-10" dirty="0">
                <a:latin typeface="Times New Roman"/>
                <a:cs typeface="Times New Roman"/>
              </a:rPr>
              <a:t>diseases </a:t>
            </a:r>
            <a:r>
              <a:rPr lang="en-US" sz="2400" spc="-25" dirty="0">
                <a:latin typeface="Times New Roman"/>
                <a:cs typeface="Times New Roman"/>
              </a:rPr>
              <a:t>of</a:t>
            </a: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spc="-10" dirty="0">
                <a:latin typeface="Times New Roman"/>
                <a:cs typeface="Times New Roman"/>
              </a:rPr>
              <a:t>Louis</a:t>
            </a: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spc="-10" dirty="0">
                <a:latin typeface="Times New Roman"/>
                <a:cs typeface="Times New Roman"/>
              </a:rPr>
              <a:t>Pasteur</a:t>
            </a: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spc="-25" dirty="0">
                <a:latin typeface="Times New Roman"/>
                <a:cs typeface="Times New Roman"/>
              </a:rPr>
              <a:t>by</a:t>
            </a: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spc="-10" dirty="0">
                <a:latin typeface="Times New Roman"/>
                <a:cs typeface="Times New Roman"/>
              </a:rPr>
              <a:t>conducting </a:t>
            </a:r>
            <a:r>
              <a:rPr lang="en-US" sz="2400" dirty="0">
                <a:latin typeface="Times New Roman"/>
                <a:cs typeface="Times New Roman"/>
              </a:rPr>
              <a:t>investigative</a:t>
            </a:r>
            <a:r>
              <a:rPr lang="en-US" sz="2400" spc="-7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experiment. </a:t>
            </a:r>
          </a:p>
          <a:p>
            <a:pPr marL="355600">
              <a:spcBef>
                <a:spcPts val="105"/>
              </a:spcBef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  <a:tabLst>
                <a:tab pos="354965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According</a:t>
            </a:r>
            <a:r>
              <a:rPr lang="en-US" sz="2400" spc="-5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Koch's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postulates,</a:t>
            </a:r>
            <a:r>
              <a:rPr lang="en-US" sz="2400" spc="-6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microorganism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spc="-25" dirty="0">
                <a:latin typeface="Times New Roman"/>
                <a:cs typeface="Times New Roman"/>
              </a:rPr>
              <a:t>can </a:t>
            </a:r>
            <a:r>
              <a:rPr lang="en-US" sz="2400" dirty="0">
                <a:latin typeface="Times New Roman"/>
                <a:cs typeface="Times New Roman"/>
              </a:rPr>
              <a:t>be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accepted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as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causative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agent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an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infectious </a:t>
            </a:r>
            <a:r>
              <a:rPr lang="en-US" sz="2400" dirty="0">
                <a:latin typeface="Times New Roman"/>
                <a:cs typeface="Times New Roman"/>
              </a:rPr>
              <a:t>disease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only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if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following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conditions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are</a:t>
            </a:r>
            <a:r>
              <a:rPr lang="en-US" sz="2400" spc="-10" dirty="0">
                <a:latin typeface="Times New Roman"/>
                <a:cs typeface="Times New Roman"/>
              </a:rPr>
              <a:t> satisfied.</a:t>
            </a:r>
            <a:endParaRPr lang="en-US" sz="2400" dirty="0">
              <a:latin typeface="Times New Roman"/>
              <a:cs typeface="Times New Roman"/>
            </a:endParaRP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2955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1AC9970-B8E9-D940-C47B-B2F4E59419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1B96C8-A3B1-4F87-4F8F-45FAA51B9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Koch</a:t>
            </a:r>
            <a:r>
              <a:rPr lang="en-US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Postulates</a:t>
            </a:r>
            <a:r>
              <a:rPr lang="en-US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(Criteria)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CE8F3C7-7591-FD64-5B1D-5648F35F68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0337" y="2159306"/>
            <a:ext cx="11567711" cy="42459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 fontScale="92500"/>
          </a:bodyPr>
          <a:lstStyle/>
          <a:p>
            <a:pPr marR="0" lvl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Presence: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microorganism must be found in all diseased individuals but not in healthy ones. </a:t>
            </a:r>
          </a:p>
          <a:p>
            <a:pPr marR="0" lvl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Isolation: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microorganism must be isolated and grown in pure culture from the diseased host. </a:t>
            </a:r>
          </a:p>
          <a:p>
            <a:pPr marR="0" lvl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Causation: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cultured microorganism must cause the same disease when introduced into a healthy organism. </a:t>
            </a:r>
          </a:p>
          <a:p>
            <a:pPr marR="0" lvl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Re-isolation: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microorganism must be re-isolated from the experimentally infected organism and match the original.</a:t>
            </a:r>
          </a:p>
        </p:txBody>
      </p:sp>
    </p:spTree>
    <p:extLst>
      <p:ext uri="{BB962C8B-B14F-4D97-AF65-F5344CB8AC3E}">
        <p14:creationId xmlns:p14="http://schemas.microsoft.com/office/powerpoint/2010/main" val="1653146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6014-FC31-FB77-26DE-A7AF810FC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815"/>
            <a:ext cx="5251316" cy="783450"/>
          </a:xfrm>
          <a:solidFill>
            <a:srgbClr val="326925"/>
          </a:solidFill>
        </p:spPr>
        <p:txBody>
          <a:bodyPr>
            <a:normAutofit/>
          </a:bodyPr>
          <a:lstStyle/>
          <a:p>
            <a:r>
              <a:rPr lang="en-US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en-US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FC253D-6953-A352-79C8-65FA660E4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7265"/>
            <a:ext cx="7605131" cy="5806920"/>
          </a:xfrm>
        </p:spPr>
        <p:txBody>
          <a:bodyPr>
            <a:normAutofit/>
          </a:bodyPr>
          <a:lstStyle/>
          <a:p>
            <a:pPr marL="114300" marR="0" indent="-457200"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No 01 Introduction to Microbiology</a:t>
            </a:r>
          </a:p>
          <a:p>
            <a:pPr marL="114300" marR="0" indent="-457200"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No 02 Control of Microorganism</a:t>
            </a:r>
          </a:p>
          <a:p>
            <a:pPr marL="114300" marR="0" indent="-457200"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No 03 Defense Mechanism of The Body</a:t>
            </a:r>
          </a:p>
          <a:p>
            <a:pPr marL="114300" marR="0" indent="-457200"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No 04 Medical and Surgical Asepsis</a:t>
            </a:r>
          </a:p>
          <a:p>
            <a:pPr marL="114300" marR="0" indent="-457200"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No 05 Concept of Isolation</a:t>
            </a:r>
          </a:p>
          <a:p>
            <a:pPr marL="114300" marR="0" indent="-457200"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No 06 Human and Microbial Interaction</a:t>
            </a:r>
          </a:p>
          <a:p>
            <a:pPr marL="114300" marR="0" indent="-457200"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No 07 Microbiology in Everyday Life</a:t>
            </a:r>
          </a:p>
          <a:p>
            <a:pPr marL="114300" marR="0" indent="-457200"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No 08 Safe Use of Microscope in Lab</a:t>
            </a:r>
          </a:p>
          <a:p>
            <a:pPr marL="114300" marR="0" indent="-457200"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No 9 Staining of Bacteria</a:t>
            </a:r>
          </a:p>
        </p:txBody>
      </p:sp>
      <p:pic>
        <p:nvPicPr>
          <p:cNvPr id="8" name="Picture 7" descr="Laboratory microscope">
            <a:extLst>
              <a:ext uri="{FF2B5EF4-FFF2-40B4-BE49-F238E27FC236}">
                <a16:creationId xmlns:a16="http://schemas.microsoft.com/office/drawing/2014/main" id="{2D961071-25FA-85D7-3269-428CFD30BE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99" r="12963" b="-1"/>
          <a:stretch/>
        </p:blipFill>
        <p:spPr>
          <a:xfrm>
            <a:off x="7081024" y="10"/>
            <a:ext cx="511097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980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7F650-0F61-F4E4-39D8-8711589E5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Koch </a:t>
            </a:r>
            <a:r>
              <a:rPr lang="en-US" sz="5400" b="1" spc="-1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Postulates</a:t>
            </a:r>
            <a:endParaRPr lang="en-US" sz="5400" b="1" dirty="0">
              <a:solidFill>
                <a:srgbClr val="EBEB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66B9C4DB-E410-473D-C0A8-DC2F587D47CB}"/>
              </a:ext>
            </a:extLst>
          </p:cNvPr>
          <p:cNvGrpSpPr/>
          <p:nvPr/>
        </p:nvGrpSpPr>
        <p:grpSpPr>
          <a:xfrm>
            <a:off x="0" y="2275188"/>
            <a:ext cx="12192000" cy="4582812"/>
            <a:chOff x="409955" y="1385316"/>
            <a:chExt cx="8313420" cy="5207508"/>
          </a:xfrm>
        </p:grpSpPr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4AE50C1E-1CE0-6181-ADCC-73522F78811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9955" y="1385316"/>
              <a:ext cx="8313420" cy="5207508"/>
            </a:xfrm>
            <a:prstGeom prst="rect">
              <a:avLst/>
            </a:prstGeom>
          </p:spPr>
        </p:pic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F8640666-154E-FD48-9597-8CCB5C98BD0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" y="1412836"/>
              <a:ext cx="8219313" cy="5112512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CC764DA3-C5E9-66C6-6222-23697A1FC835}"/>
                </a:ext>
              </a:extLst>
            </p:cNvPr>
            <p:cNvSpPr/>
            <p:nvPr/>
          </p:nvSpPr>
          <p:spPr>
            <a:xfrm>
              <a:off x="457199" y="1412836"/>
              <a:ext cx="8219440" cy="5113020"/>
            </a:xfrm>
            <a:custGeom>
              <a:avLst/>
              <a:gdLst/>
              <a:ahLst/>
              <a:cxnLst/>
              <a:rect l="l" t="t" r="r" b="b"/>
              <a:pathLst>
                <a:path w="8219440" h="5113020">
                  <a:moveTo>
                    <a:pt x="0" y="5112512"/>
                  </a:moveTo>
                  <a:lnTo>
                    <a:pt x="8219313" y="5112512"/>
                  </a:lnTo>
                  <a:lnTo>
                    <a:pt x="8219313" y="0"/>
                  </a:lnTo>
                  <a:lnTo>
                    <a:pt x="0" y="0"/>
                  </a:lnTo>
                  <a:lnTo>
                    <a:pt x="0" y="5112512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78F91142-ECE7-A7CF-AF93-D541D423CE4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546" y="1484718"/>
              <a:ext cx="8064881" cy="4536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2889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BBC56-99F0-AC30-2C95-01A1A5E0A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</a:t>
            </a:r>
            <a:r>
              <a:rPr lang="en-US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Microbiology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Nursing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97BEC-596B-5CFA-609E-7046FBDD4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32" y="1668636"/>
            <a:ext cx="11756535" cy="4196185"/>
          </a:xfrm>
        </p:spPr>
        <p:txBody>
          <a:bodyPr>
            <a:normAutofit/>
          </a:bodyPr>
          <a:lstStyle/>
          <a:p>
            <a:pPr marL="12700" marR="6985" indent="0"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For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Nursing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student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,microbiology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is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 vital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subject.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Nurses</a:t>
            </a:r>
            <a:r>
              <a:rPr lang="en-US" sz="2400" spc="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are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involved</a:t>
            </a:r>
            <a:r>
              <a:rPr lang="en-US" sz="2400" spc="15" dirty="0">
                <a:latin typeface="Times New Roman"/>
                <a:cs typeface="Times New Roman"/>
              </a:rPr>
              <a:t> </a:t>
            </a:r>
            <a:r>
              <a:rPr lang="en-US" sz="2400" spc="-25" dirty="0">
                <a:latin typeface="Times New Roman"/>
                <a:cs typeface="Times New Roman"/>
              </a:rPr>
              <a:t>in </a:t>
            </a:r>
            <a:r>
              <a:rPr lang="en-US" sz="2400" dirty="0">
                <a:latin typeface="Times New Roman"/>
                <a:cs typeface="Times New Roman"/>
              </a:rPr>
              <a:t>managing</a:t>
            </a:r>
            <a:r>
              <a:rPr lang="en-US" sz="2400" spc="8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all</a:t>
            </a:r>
            <a:r>
              <a:rPr lang="en-US" sz="2400" spc="7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aspects</a:t>
            </a:r>
            <a:r>
              <a:rPr lang="en-US" sz="2400" spc="8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75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patient’s</a:t>
            </a:r>
            <a:r>
              <a:rPr lang="en-US" sz="2400" spc="75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health</a:t>
            </a:r>
            <a:r>
              <a:rPr lang="en-US" sz="2400" spc="8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and</a:t>
            </a:r>
            <a:r>
              <a:rPr lang="en-US" sz="2400" spc="8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infection</a:t>
            </a:r>
            <a:r>
              <a:rPr lang="en-US" sz="2400" spc="8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control</a:t>
            </a:r>
            <a:r>
              <a:rPr lang="en-US" sz="2400" spc="75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in</a:t>
            </a:r>
            <a:r>
              <a:rPr lang="en-US" sz="2400" spc="85" dirty="0">
                <a:latin typeface="Times New Roman"/>
                <a:cs typeface="Times New Roman"/>
              </a:rPr>
              <a:t>  </a:t>
            </a:r>
            <a:r>
              <a:rPr lang="en-US" sz="2400" spc="-25" dirty="0">
                <a:latin typeface="Times New Roman"/>
                <a:cs typeface="Times New Roman"/>
              </a:rPr>
              <a:t>the </a:t>
            </a:r>
            <a:r>
              <a:rPr lang="en-US" sz="2400" dirty="0">
                <a:latin typeface="Times New Roman"/>
                <a:cs typeface="Times New Roman"/>
              </a:rPr>
              <a:t>hospitals.</a:t>
            </a:r>
            <a:r>
              <a:rPr lang="en-US" sz="2400" spc="65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Nurse</a:t>
            </a:r>
            <a:r>
              <a:rPr lang="en-US" sz="2400" spc="7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must</a:t>
            </a:r>
            <a:r>
              <a:rPr lang="en-US" sz="2400" spc="6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know</a:t>
            </a:r>
            <a:r>
              <a:rPr lang="en-US" sz="2400" spc="7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microbiology</a:t>
            </a:r>
            <a:r>
              <a:rPr lang="en-US" sz="2400" spc="6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knowledge</a:t>
            </a:r>
            <a:r>
              <a:rPr lang="en-US" sz="2400" spc="65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65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take</a:t>
            </a:r>
            <a:r>
              <a:rPr lang="en-US" sz="2400" spc="65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care</a:t>
            </a:r>
            <a:r>
              <a:rPr lang="en-US" sz="2400" spc="60" dirty="0">
                <a:latin typeface="Times New Roman"/>
                <a:cs typeface="Times New Roman"/>
              </a:rPr>
              <a:t>  </a:t>
            </a:r>
            <a:r>
              <a:rPr lang="en-US" sz="2400" spc="-25" dirty="0">
                <a:latin typeface="Times New Roman"/>
                <a:cs typeface="Times New Roman"/>
              </a:rPr>
              <a:t>of </a:t>
            </a:r>
            <a:r>
              <a:rPr lang="en-US" sz="2400" dirty="0">
                <a:latin typeface="Times New Roman"/>
                <a:cs typeface="Times New Roman"/>
              </a:rPr>
              <a:t>patient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and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protect</a:t>
            </a:r>
            <a:r>
              <a:rPr lang="en-US" sz="2400" spc="-35" dirty="0">
                <a:latin typeface="Times New Roman"/>
                <a:cs typeface="Times New Roman"/>
              </a:rPr>
              <a:t> environment, patients and oneself </a:t>
            </a:r>
            <a:r>
              <a:rPr lang="en-US" sz="2400" dirty="0">
                <a:latin typeface="Times New Roman"/>
                <a:cs typeface="Times New Roman"/>
              </a:rPr>
              <a:t>from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pathogenic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microorganisms.</a:t>
            </a:r>
          </a:p>
          <a:p>
            <a:pPr marL="12700" marR="6985" indent="0"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400" spc="-10" dirty="0">
                <a:latin typeface="Times New Roman"/>
                <a:cs typeface="Times New Roman"/>
              </a:rPr>
              <a:t> </a:t>
            </a:r>
          </a:p>
          <a:p>
            <a:pPr marL="12700" marR="6985" indent="0"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For Nursing</a:t>
            </a:r>
            <a:r>
              <a:rPr lang="en-US" sz="2400" spc="3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microbiology</a:t>
            </a:r>
            <a:r>
              <a:rPr lang="en-US" sz="2400" spc="35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is</a:t>
            </a:r>
            <a:r>
              <a:rPr lang="en-US" sz="2400" spc="3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3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application</a:t>
            </a:r>
            <a:r>
              <a:rPr lang="en-US" sz="2400" spc="35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35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4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knowledge</a:t>
            </a:r>
            <a:r>
              <a:rPr lang="en-US" sz="2400" spc="3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35" dirty="0">
                <a:latin typeface="Times New Roman"/>
                <a:cs typeface="Times New Roman"/>
              </a:rPr>
              <a:t>  </a:t>
            </a:r>
            <a:r>
              <a:rPr lang="en-US" sz="2400" spc="-10" dirty="0">
                <a:latin typeface="Times New Roman"/>
                <a:cs typeface="Times New Roman"/>
              </a:rPr>
              <a:t>medical </a:t>
            </a:r>
            <a:r>
              <a:rPr lang="en-US" sz="2400" dirty="0">
                <a:latin typeface="Times New Roman"/>
                <a:cs typeface="Times New Roman"/>
              </a:rPr>
              <a:t>microbiology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at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bedside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patients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during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nursing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care. </a:t>
            </a:r>
          </a:p>
          <a:p>
            <a:pPr marL="12700" marR="6985" indent="0">
              <a:spcBef>
                <a:spcPts val="95"/>
              </a:spcBef>
              <a:buNone/>
              <a:tabLst>
                <a:tab pos="355600" algn="l"/>
              </a:tabLst>
            </a:pPr>
            <a:endParaRPr lang="en-US" sz="2400" spc="-10" dirty="0">
              <a:latin typeface="Times New Roman"/>
              <a:cs typeface="Times New Roman"/>
            </a:endParaRPr>
          </a:p>
          <a:p>
            <a:pPr marL="12700" marR="6985" indent="0"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Nurse</a:t>
            </a:r>
            <a:r>
              <a:rPr lang="en-US" sz="2400" spc="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learn</a:t>
            </a:r>
            <a:r>
              <a:rPr lang="en-US" sz="2400" spc="5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how</a:t>
            </a:r>
            <a:r>
              <a:rPr lang="en-US" sz="2400" spc="6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5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disease-</a:t>
            </a:r>
            <a:r>
              <a:rPr lang="en-US" sz="2400" dirty="0">
                <a:latin typeface="Times New Roman"/>
                <a:cs typeface="Times New Roman"/>
              </a:rPr>
              <a:t>producing</a:t>
            </a:r>
            <a:r>
              <a:rPr lang="en-US" sz="2400" spc="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organisms</a:t>
            </a:r>
            <a:r>
              <a:rPr lang="en-US" sz="2400" spc="6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enter</a:t>
            </a:r>
            <a:r>
              <a:rPr lang="en-US" sz="2400" spc="6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5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body,</a:t>
            </a:r>
            <a:r>
              <a:rPr lang="en-US" sz="2400" spc="60" dirty="0">
                <a:latin typeface="Times New Roman"/>
                <a:cs typeface="Times New Roman"/>
              </a:rPr>
              <a:t> </a:t>
            </a:r>
            <a:r>
              <a:rPr lang="en-US" sz="2400" spc="-25" dirty="0">
                <a:latin typeface="Times New Roman"/>
                <a:cs typeface="Times New Roman"/>
              </a:rPr>
              <a:t>and </a:t>
            </a:r>
            <a:r>
              <a:rPr lang="en-US" sz="2400" dirty="0">
                <a:latin typeface="Times New Roman"/>
                <a:cs typeface="Times New Roman"/>
              </a:rPr>
              <a:t>how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they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spread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from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person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 </a:t>
            </a:r>
            <a:r>
              <a:rPr lang="en-US" sz="2400" spc="-10" dirty="0">
                <a:latin typeface="Times New Roman"/>
                <a:cs typeface="Times New Roman"/>
              </a:rPr>
              <a:t>person.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/>
          </a:p>
        </p:txBody>
      </p:sp>
      <p:pic>
        <p:nvPicPr>
          <p:cNvPr id="5" name="Picture 4" descr="A white plastic nurse hat with a red cross on it&#10;&#10;AI-generated content may be incorrect.">
            <a:extLst>
              <a:ext uri="{FF2B5EF4-FFF2-40B4-BE49-F238E27FC236}">
                <a16:creationId xmlns:a16="http://schemas.microsoft.com/office/drawing/2014/main" id="{46C6C37B-8E54-501F-6721-703799D4D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715" y="5195465"/>
            <a:ext cx="2219570" cy="1535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667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40A4D-60C0-C620-21A7-BAE94B1A7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spc="-1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Conti…</a:t>
            </a:r>
            <a:endParaRPr lang="en-US" dirty="0">
              <a:solidFill>
                <a:srgbClr val="EBEB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18D95-3C99-6888-796E-C94893B86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286162"/>
            <a:ext cx="9395127" cy="4419438"/>
          </a:xfrm>
        </p:spPr>
        <p:txBody>
          <a:bodyPr>
            <a:normAutofit/>
          </a:bodyPr>
          <a:lstStyle/>
          <a:p>
            <a:pPr marL="12700" indent="0">
              <a:lnSpc>
                <a:spcPct val="90000"/>
              </a:lnSpc>
              <a:spcBef>
                <a:spcPts val="105"/>
              </a:spcBef>
              <a:buNone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study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microbiology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help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nurse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many ways</a:t>
            </a:r>
            <a:r>
              <a:rPr lang="en-US" sz="2800" spc="-10" dirty="0">
                <a:latin typeface="Times New Roman"/>
                <a:cs typeface="Times New Roman"/>
              </a:rPr>
              <a:t>. </a:t>
            </a:r>
          </a:p>
          <a:p>
            <a:pPr marL="12700" indent="0">
              <a:lnSpc>
                <a:spcPct val="90000"/>
              </a:lnSpc>
              <a:spcBef>
                <a:spcPts val="105"/>
              </a:spcBef>
              <a:buNone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Nurse</a:t>
            </a:r>
            <a:r>
              <a:rPr lang="en-US" sz="2800" spc="1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will</a:t>
            </a:r>
            <a:r>
              <a:rPr lang="en-US" sz="2800" spc="9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understand</a:t>
            </a:r>
            <a:r>
              <a:rPr lang="en-US" sz="2800" spc="114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9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principles</a:t>
            </a:r>
            <a:r>
              <a:rPr lang="en-US" sz="2800" spc="1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1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disinfection</a:t>
            </a:r>
            <a:r>
              <a:rPr lang="en-US" sz="2800" spc="114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114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effect</a:t>
            </a:r>
            <a:r>
              <a:rPr lang="en-US" sz="2800" spc="9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1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drugs</a:t>
            </a:r>
            <a:r>
              <a:rPr lang="en-US" sz="2800" spc="95" dirty="0">
                <a:latin typeface="Times New Roman"/>
                <a:cs typeface="Times New Roman"/>
              </a:rPr>
              <a:t> </a:t>
            </a:r>
            <a:r>
              <a:rPr lang="en-US" sz="2800" spc="-25" dirty="0">
                <a:latin typeface="Times New Roman"/>
                <a:cs typeface="Times New Roman"/>
              </a:rPr>
              <a:t>on </a:t>
            </a:r>
            <a:r>
              <a:rPr lang="en-US" sz="2800" spc="-10" dirty="0">
                <a:latin typeface="Times New Roman"/>
                <a:cs typeface="Times New Roman"/>
              </a:rPr>
              <a:t>microorganisms. </a:t>
            </a:r>
          </a:p>
          <a:p>
            <a:pPr marL="12700" indent="0">
              <a:lnSpc>
                <a:spcPct val="90000"/>
              </a:lnSpc>
              <a:spcBef>
                <a:spcPts val="105"/>
              </a:spcBef>
              <a:buNone/>
              <a:tabLst>
                <a:tab pos="354965" algn="l"/>
              </a:tabLst>
            </a:pPr>
            <a:endParaRPr lang="en-US" sz="2800" spc="-10" dirty="0">
              <a:latin typeface="Times New Roman"/>
              <a:cs typeface="Times New Roman"/>
            </a:endParaRPr>
          </a:p>
          <a:p>
            <a:pPr marL="12700" indent="0">
              <a:lnSpc>
                <a:spcPct val="90000"/>
              </a:lnSpc>
              <a:spcBef>
                <a:spcPts val="105"/>
              </a:spcBef>
              <a:buNone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Nurse</a:t>
            </a:r>
            <a:r>
              <a:rPr lang="en-US" sz="2800" spc="1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recognize</a:t>
            </a:r>
            <a:r>
              <a:rPr lang="en-US" sz="2800" spc="1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2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importance</a:t>
            </a:r>
            <a:r>
              <a:rPr lang="en-US" sz="2800" spc="1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1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proper</a:t>
            </a:r>
            <a:r>
              <a:rPr lang="en-US" sz="2800" spc="2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collection</a:t>
            </a:r>
            <a:r>
              <a:rPr lang="en-US" sz="2800" spc="1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specimens</a:t>
            </a:r>
            <a:r>
              <a:rPr lang="en-US" sz="2800" spc="15" dirty="0">
                <a:latin typeface="Times New Roman"/>
                <a:cs typeface="Times New Roman"/>
              </a:rPr>
              <a:t>  </a:t>
            </a:r>
            <a:r>
              <a:rPr lang="en-US" sz="2800" spc="-25" dirty="0">
                <a:latin typeface="Times New Roman"/>
                <a:cs typeface="Times New Roman"/>
              </a:rPr>
              <a:t>for </a:t>
            </a:r>
            <a:r>
              <a:rPr lang="en-US" sz="2800" dirty="0">
                <a:latin typeface="Times New Roman"/>
                <a:cs typeface="Times New Roman"/>
              </a:rPr>
              <a:t>bacteriological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examination</a:t>
            </a:r>
            <a:r>
              <a:rPr lang="en-US" sz="2800" spc="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laboratory and</a:t>
            </a:r>
            <a:r>
              <a:rPr lang="en-US" sz="2800" spc="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understand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meaning </a:t>
            </a:r>
            <a:r>
              <a:rPr lang="en-US" sz="2800" spc="-25" dirty="0">
                <a:latin typeface="Times New Roman"/>
                <a:cs typeface="Times New Roman"/>
              </a:rPr>
              <a:t>of </a:t>
            </a:r>
            <a:r>
              <a:rPr lang="en-US" sz="2800" dirty="0">
                <a:latin typeface="Times New Roman"/>
                <a:cs typeface="Times New Roman"/>
              </a:rPr>
              <a:t>reports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received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from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laboratory.</a:t>
            </a:r>
          </a:p>
          <a:p>
            <a:pPr marL="12700" indent="0">
              <a:lnSpc>
                <a:spcPct val="90000"/>
              </a:lnSpc>
              <a:spcBef>
                <a:spcPts val="105"/>
              </a:spcBef>
              <a:buNone/>
              <a:tabLst>
                <a:tab pos="354965" algn="l"/>
              </a:tabLst>
            </a:pPr>
            <a:r>
              <a:rPr lang="en-US" sz="2800" spc="-10" dirty="0">
                <a:latin typeface="Times New Roman"/>
                <a:cs typeface="Times New Roman"/>
              </a:rPr>
              <a:t> </a:t>
            </a:r>
          </a:p>
          <a:p>
            <a:pPr marL="12700" indent="0">
              <a:lnSpc>
                <a:spcPct val="90000"/>
              </a:lnSpc>
              <a:spcBef>
                <a:spcPts val="105"/>
              </a:spcBef>
              <a:buNone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In</a:t>
            </a:r>
            <a:r>
              <a:rPr lang="en-US" sz="2800" spc="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addition,</a:t>
            </a:r>
            <a:r>
              <a:rPr lang="en-US" sz="2800" spc="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Nurse</a:t>
            </a:r>
            <a:r>
              <a:rPr lang="en-US" sz="2800" spc="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understands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how</a:t>
            </a:r>
            <a:r>
              <a:rPr lang="en-US" sz="2800" spc="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sera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vaccines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used</a:t>
            </a:r>
            <a:r>
              <a:rPr lang="en-US" sz="2800" spc="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</a:t>
            </a:r>
            <a:r>
              <a:rPr lang="en-US" sz="2800" spc="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1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treatment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36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prevention</a:t>
            </a:r>
            <a:r>
              <a:rPr lang="en-US" sz="2800" spc="36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3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diseases</a:t>
            </a:r>
            <a:r>
              <a:rPr lang="en-US" sz="2800" spc="3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are</a:t>
            </a:r>
            <a:r>
              <a:rPr lang="en-US" sz="2800" spc="3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prepared</a:t>
            </a:r>
            <a:r>
              <a:rPr lang="en-US" sz="2800" spc="37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36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their</a:t>
            </a:r>
            <a:r>
              <a:rPr lang="en-US" sz="2800" spc="36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effects</a:t>
            </a:r>
            <a:r>
              <a:rPr lang="en-US" sz="2800" spc="36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on</a:t>
            </a:r>
            <a:r>
              <a:rPr lang="en-US" sz="2800" spc="36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35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human body.</a:t>
            </a:r>
            <a:endParaRPr lang="en-US" sz="28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5" name="Picture 4" descr="Person using microscope">
            <a:extLst>
              <a:ext uri="{FF2B5EF4-FFF2-40B4-BE49-F238E27FC236}">
                <a16:creationId xmlns:a16="http://schemas.microsoft.com/office/drawing/2014/main" id="{CBC3EB45-F7C4-6988-2BAD-2A2BC59BFB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17" r="41969" b="1"/>
          <a:stretch/>
        </p:blipFill>
        <p:spPr>
          <a:xfrm>
            <a:off x="9547946" y="2741072"/>
            <a:ext cx="2474803" cy="36620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6020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BFE38-C4C7-722E-43EE-ED7A984BA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en-US" sz="4400" b="1" spc="-105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4400" b="1" spc="-85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Nurses</a:t>
            </a:r>
            <a:r>
              <a:rPr lang="en-US" sz="4400" b="1" spc="-9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4400" b="1" spc="-95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en-US" sz="4400" b="1" spc="-8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1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Units</a:t>
            </a:r>
            <a:endParaRPr lang="en-US" sz="4400" b="1" dirty="0">
              <a:solidFill>
                <a:srgbClr val="EBEB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BF0F2-9906-B3FC-E98C-6EC56BB9A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75" y="2402308"/>
            <a:ext cx="9315084" cy="4290040"/>
          </a:xfrm>
        </p:spPr>
        <p:txBody>
          <a:bodyPr>
            <a:noAutofit/>
          </a:bodyPr>
          <a:lstStyle/>
          <a:p>
            <a:pPr marL="10160" indent="0">
              <a:lnSpc>
                <a:spcPct val="150000"/>
              </a:lnSpc>
              <a:spcBef>
                <a:spcPts val="105"/>
              </a:spcBef>
              <a:buSzPct val="95000"/>
              <a:buNone/>
              <a:tabLst>
                <a:tab pos="203835" algn="l"/>
              </a:tabLst>
            </a:pPr>
            <a:r>
              <a:rPr lang="en-US" sz="2200" spc="-50" dirty="0">
                <a:latin typeface="Times New Roman"/>
                <a:cs typeface="Times New Roman"/>
              </a:rPr>
              <a:t>To</a:t>
            </a:r>
            <a:r>
              <a:rPr lang="en-US" sz="2200" spc="-30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Prevent</a:t>
            </a:r>
            <a:r>
              <a:rPr lang="en-US" sz="2200" spc="-50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spread</a:t>
            </a:r>
            <a:r>
              <a:rPr lang="en-US" sz="2200" spc="-25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of</a:t>
            </a:r>
            <a:r>
              <a:rPr lang="en-US" sz="2200" spc="-30" dirty="0">
                <a:latin typeface="Times New Roman"/>
                <a:cs typeface="Times New Roman"/>
              </a:rPr>
              <a:t> </a:t>
            </a:r>
            <a:r>
              <a:rPr lang="en-US" sz="2200" spc="-10" dirty="0">
                <a:latin typeface="Times New Roman"/>
                <a:cs typeface="Times New Roman"/>
              </a:rPr>
              <a:t>infection </a:t>
            </a:r>
          </a:p>
          <a:p>
            <a:pPr marL="10160" indent="0">
              <a:lnSpc>
                <a:spcPct val="150000"/>
              </a:lnSpc>
              <a:spcBef>
                <a:spcPts val="105"/>
              </a:spcBef>
              <a:buSzPct val="95000"/>
              <a:buNone/>
              <a:tabLst>
                <a:tab pos="203835" algn="l"/>
              </a:tabLst>
            </a:pPr>
            <a:r>
              <a:rPr lang="en-US" sz="2200" spc="-40" dirty="0">
                <a:latin typeface="Times New Roman"/>
                <a:cs typeface="Times New Roman"/>
              </a:rPr>
              <a:t>To</a:t>
            </a:r>
            <a:r>
              <a:rPr lang="en-US" sz="2200" spc="-55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Maintain</a:t>
            </a:r>
            <a:r>
              <a:rPr lang="en-US" sz="2200" spc="-50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sterile</a:t>
            </a:r>
            <a:r>
              <a:rPr lang="en-US" sz="2200" spc="-60" dirty="0">
                <a:latin typeface="Times New Roman"/>
                <a:cs typeface="Times New Roman"/>
              </a:rPr>
              <a:t> </a:t>
            </a:r>
            <a:r>
              <a:rPr lang="en-US" sz="2200" spc="-20" dirty="0">
                <a:latin typeface="Times New Roman"/>
                <a:cs typeface="Times New Roman"/>
              </a:rPr>
              <a:t>field </a:t>
            </a:r>
          </a:p>
          <a:p>
            <a:pPr marL="10160" indent="0">
              <a:lnSpc>
                <a:spcPct val="150000"/>
              </a:lnSpc>
              <a:spcBef>
                <a:spcPts val="105"/>
              </a:spcBef>
              <a:buSzPct val="95000"/>
              <a:buNone/>
              <a:tabLst>
                <a:tab pos="203835" algn="l"/>
              </a:tabLst>
            </a:pPr>
            <a:r>
              <a:rPr lang="en-US" sz="2200" spc="-50" dirty="0">
                <a:latin typeface="Times New Roman"/>
                <a:cs typeface="Times New Roman"/>
              </a:rPr>
              <a:t>To </a:t>
            </a:r>
            <a:r>
              <a:rPr lang="en-US" sz="2200" dirty="0">
                <a:latin typeface="Times New Roman"/>
                <a:cs typeface="Times New Roman"/>
              </a:rPr>
              <a:t>Collect</a:t>
            </a:r>
            <a:r>
              <a:rPr lang="en-US" sz="2200" spc="-50" dirty="0">
                <a:latin typeface="Times New Roman"/>
                <a:cs typeface="Times New Roman"/>
              </a:rPr>
              <a:t> </a:t>
            </a:r>
            <a:r>
              <a:rPr lang="en-US" sz="2200" spc="-10" dirty="0">
                <a:latin typeface="Times New Roman"/>
                <a:cs typeface="Times New Roman"/>
              </a:rPr>
              <a:t>specimen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</a:p>
          <a:p>
            <a:pPr marL="10160" indent="0">
              <a:lnSpc>
                <a:spcPct val="150000"/>
              </a:lnSpc>
              <a:spcBef>
                <a:spcPts val="105"/>
              </a:spcBef>
              <a:buSzPct val="95000"/>
              <a:buNone/>
              <a:tabLst>
                <a:tab pos="203835" algn="l"/>
              </a:tabLst>
            </a:pPr>
            <a:r>
              <a:rPr lang="en-US" sz="2200" spc="-50" dirty="0">
                <a:latin typeface="Times New Roman"/>
                <a:cs typeface="Times New Roman"/>
              </a:rPr>
              <a:t>To </a:t>
            </a:r>
            <a:r>
              <a:rPr lang="en-US" sz="2200" dirty="0">
                <a:latin typeface="Times New Roman"/>
                <a:cs typeface="Times New Roman"/>
              </a:rPr>
              <a:t>Implement</a:t>
            </a:r>
            <a:r>
              <a:rPr lang="en-US" sz="2200" spc="-35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immunization</a:t>
            </a:r>
            <a:r>
              <a:rPr lang="en-US" sz="2200" spc="-35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schedule</a:t>
            </a:r>
            <a:r>
              <a:rPr lang="en-US" sz="2200" spc="-80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in</a:t>
            </a:r>
            <a:r>
              <a:rPr lang="en-US" sz="2200" spc="-45" dirty="0">
                <a:latin typeface="Times New Roman"/>
                <a:cs typeface="Times New Roman"/>
              </a:rPr>
              <a:t> </a:t>
            </a:r>
            <a:r>
              <a:rPr lang="en-US" sz="2200" spc="-10" dirty="0">
                <a:latin typeface="Times New Roman"/>
                <a:cs typeface="Times New Roman"/>
              </a:rPr>
              <a:t>hospital </a:t>
            </a:r>
          </a:p>
          <a:p>
            <a:pPr marL="10160" indent="0">
              <a:lnSpc>
                <a:spcPct val="150000"/>
              </a:lnSpc>
              <a:spcBef>
                <a:spcPts val="105"/>
              </a:spcBef>
              <a:buSzPct val="95000"/>
              <a:buNone/>
              <a:tabLst>
                <a:tab pos="203835" algn="l"/>
              </a:tabLst>
            </a:pPr>
            <a:r>
              <a:rPr lang="en-US" sz="2200" dirty="0">
                <a:latin typeface="Times New Roman"/>
                <a:cs typeface="Times New Roman"/>
              </a:rPr>
              <a:t>Implementation</a:t>
            </a:r>
            <a:r>
              <a:rPr lang="en-US" sz="2200" spc="-35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of</a:t>
            </a:r>
            <a:r>
              <a:rPr lang="en-US" sz="2200" spc="-25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microbiology</a:t>
            </a:r>
            <a:r>
              <a:rPr lang="en-US" sz="2200" spc="-55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in</a:t>
            </a:r>
            <a:r>
              <a:rPr lang="en-US" sz="2200" spc="470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Nursing:</a:t>
            </a:r>
            <a:r>
              <a:rPr lang="en-US" sz="2200" spc="-55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Role</a:t>
            </a:r>
            <a:r>
              <a:rPr lang="en-US" sz="2200" spc="-25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of</a:t>
            </a:r>
            <a:r>
              <a:rPr lang="en-US" sz="2200" spc="-25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nurses</a:t>
            </a:r>
            <a:r>
              <a:rPr lang="en-US" sz="2200" spc="-45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in</a:t>
            </a:r>
            <a:r>
              <a:rPr lang="en-US" sz="2200" spc="-20" dirty="0">
                <a:latin typeface="Times New Roman"/>
                <a:cs typeface="Times New Roman"/>
              </a:rPr>
              <a:t> </a:t>
            </a:r>
            <a:r>
              <a:rPr lang="en-US" sz="2200" spc="-10" dirty="0">
                <a:latin typeface="Times New Roman"/>
                <a:cs typeface="Times New Roman"/>
              </a:rPr>
              <a:t>different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spc="-10" dirty="0">
                <a:latin typeface="Times New Roman"/>
                <a:cs typeface="Times New Roman"/>
              </a:rPr>
              <a:t>units. </a:t>
            </a:r>
          </a:p>
          <a:p>
            <a:pPr marL="10160" indent="0">
              <a:lnSpc>
                <a:spcPct val="150000"/>
              </a:lnSpc>
              <a:spcBef>
                <a:spcPts val="105"/>
              </a:spcBef>
              <a:buSzPct val="95000"/>
              <a:buNone/>
              <a:tabLst>
                <a:tab pos="203835" algn="l"/>
              </a:tabLst>
            </a:pPr>
            <a:r>
              <a:rPr lang="en-US" sz="2200" dirty="0">
                <a:latin typeface="Times New Roman"/>
                <a:cs typeface="Times New Roman"/>
              </a:rPr>
              <a:t>Burns</a:t>
            </a:r>
            <a:r>
              <a:rPr lang="en-US" sz="2200" spc="-35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unit</a:t>
            </a:r>
            <a:r>
              <a:rPr lang="en-US" sz="2200" spc="-30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/</a:t>
            </a:r>
            <a:r>
              <a:rPr lang="en-US" sz="2200" spc="5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Operation</a:t>
            </a:r>
            <a:r>
              <a:rPr lang="en-US" sz="2200" spc="-35" dirty="0">
                <a:latin typeface="Times New Roman"/>
                <a:cs typeface="Times New Roman"/>
              </a:rPr>
              <a:t> </a:t>
            </a:r>
            <a:r>
              <a:rPr lang="en-US" sz="2200" spc="-10" dirty="0">
                <a:latin typeface="Times New Roman"/>
                <a:cs typeface="Times New Roman"/>
              </a:rPr>
              <a:t>theatres </a:t>
            </a:r>
          </a:p>
          <a:p>
            <a:pPr marL="10160" indent="0">
              <a:lnSpc>
                <a:spcPct val="150000"/>
              </a:lnSpc>
              <a:spcBef>
                <a:spcPts val="105"/>
              </a:spcBef>
              <a:buSzPct val="95000"/>
              <a:buNone/>
              <a:tabLst>
                <a:tab pos="203835" algn="l"/>
              </a:tabLst>
            </a:pPr>
            <a:r>
              <a:rPr lang="en-US" sz="2200" dirty="0">
                <a:latin typeface="Times New Roman"/>
                <a:cs typeface="Times New Roman"/>
              </a:rPr>
              <a:t>Obstetric</a:t>
            </a:r>
            <a:r>
              <a:rPr lang="en-US" sz="2200" spc="-40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units</a:t>
            </a:r>
            <a:r>
              <a:rPr lang="en-US" sz="2200" spc="-30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/</a:t>
            </a:r>
            <a:r>
              <a:rPr lang="en-US" sz="2200" spc="-15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Intensive</a:t>
            </a:r>
            <a:r>
              <a:rPr lang="en-US" sz="2200" spc="-45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care</a:t>
            </a:r>
            <a:r>
              <a:rPr lang="en-US" sz="2200" spc="-15" dirty="0">
                <a:latin typeface="Times New Roman"/>
                <a:cs typeface="Times New Roman"/>
              </a:rPr>
              <a:t> </a:t>
            </a:r>
            <a:r>
              <a:rPr lang="en-US" sz="2200" spc="-10" dirty="0">
                <a:latin typeface="Times New Roman"/>
                <a:cs typeface="Times New Roman"/>
              </a:rPr>
              <a:t>nursery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</a:p>
          <a:p>
            <a:pPr marL="10160" indent="0">
              <a:lnSpc>
                <a:spcPct val="150000"/>
              </a:lnSpc>
              <a:spcBef>
                <a:spcPts val="105"/>
              </a:spcBef>
              <a:buSzPct val="95000"/>
              <a:buNone/>
              <a:tabLst>
                <a:tab pos="203835" algn="l"/>
              </a:tabLst>
            </a:pPr>
            <a:r>
              <a:rPr lang="en-US" sz="2200" spc="-20" dirty="0">
                <a:latin typeface="Times New Roman"/>
                <a:cs typeface="Times New Roman"/>
              </a:rPr>
              <a:t>To</a:t>
            </a:r>
            <a:r>
              <a:rPr lang="en-US" sz="2200" spc="-40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Dispose</a:t>
            </a:r>
            <a:r>
              <a:rPr lang="en-US" sz="2200" spc="-50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of</a:t>
            </a:r>
            <a:r>
              <a:rPr lang="en-US" sz="2200" spc="-40" dirty="0">
                <a:latin typeface="Times New Roman"/>
                <a:cs typeface="Times New Roman"/>
              </a:rPr>
              <a:t> </a:t>
            </a:r>
            <a:r>
              <a:rPr lang="en-US" sz="2200" dirty="0">
                <a:latin typeface="Times New Roman"/>
                <a:cs typeface="Times New Roman"/>
              </a:rPr>
              <a:t>biomedical</a:t>
            </a:r>
            <a:r>
              <a:rPr lang="en-US" sz="2200" spc="-55" dirty="0">
                <a:latin typeface="Times New Roman"/>
                <a:cs typeface="Times New Roman"/>
              </a:rPr>
              <a:t> </a:t>
            </a:r>
            <a:r>
              <a:rPr lang="en-US" sz="2200" spc="-20" dirty="0">
                <a:latin typeface="Times New Roman"/>
                <a:cs typeface="Times New Roman"/>
              </a:rPr>
              <a:t>waste</a:t>
            </a:r>
            <a:endParaRPr lang="en-US" sz="2200" dirty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endParaRPr lang="en-US" sz="2200" dirty="0"/>
          </a:p>
        </p:txBody>
      </p:sp>
      <p:pic>
        <p:nvPicPr>
          <p:cNvPr id="7" name="Graphic 6" descr="Doctor">
            <a:extLst>
              <a:ext uri="{FF2B5EF4-FFF2-40B4-BE49-F238E27FC236}">
                <a16:creationId xmlns:a16="http://schemas.microsoft.com/office/drawing/2014/main" id="{5B940992-465C-32F7-1D2D-23E84461F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6908" y="3429000"/>
            <a:ext cx="3117574" cy="31175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8644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94113F-A59B-A3C5-A111-E7E921ED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sz="4800" b="1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4800" b="1" spc="-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</a:t>
            </a:r>
            <a:r>
              <a:rPr lang="en-US" sz="4800" b="1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Spread</a:t>
            </a:r>
            <a:r>
              <a:rPr lang="en-US" sz="4800" b="1" spc="-1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4800" b="1" spc="-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  <a:endParaRPr lang="en-US" sz="4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30C8D-4701-1A24-319F-8F53B139B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921" y="2396727"/>
            <a:ext cx="11671783" cy="4136595"/>
          </a:xfrm>
        </p:spPr>
        <p:txBody>
          <a:bodyPr>
            <a:normAutofit/>
          </a:bodyPr>
          <a:lstStyle/>
          <a:p>
            <a:pPr marL="12700" indent="0">
              <a:spcBef>
                <a:spcPts val="105"/>
              </a:spcBef>
              <a:buNone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Infections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propagate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different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ways,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nurses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should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be aware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this. </a:t>
            </a:r>
          </a:p>
          <a:p>
            <a:pPr marL="12700" indent="0">
              <a:spcBef>
                <a:spcPts val="105"/>
              </a:spcBef>
              <a:buNone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As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well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as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contact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(touch),air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(airborne),droplets</a:t>
            </a:r>
            <a:r>
              <a:rPr lang="en-US" sz="2800" spc="-6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(sneezing, coughing</a:t>
            </a:r>
            <a:r>
              <a:rPr lang="en-US" sz="2800" dirty="0">
                <a:latin typeface="Times New Roman"/>
                <a:cs typeface="Times New Roman"/>
              </a:rPr>
              <a:t>), contaminated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food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drink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(foodborne),sexual</a:t>
            </a:r>
            <a:r>
              <a:rPr lang="en-US" sz="2800" spc="-6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contact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spc="-25" dirty="0">
                <a:latin typeface="Times New Roman"/>
                <a:cs typeface="Times New Roman"/>
              </a:rPr>
              <a:t>and </a:t>
            </a:r>
            <a:r>
              <a:rPr lang="en-US" sz="2800" dirty="0">
                <a:latin typeface="Times New Roman"/>
                <a:cs typeface="Times New Roman"/>
              </a:rPr>
              <a:t>infected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blood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transfusion. </a:t>
            </a:r>
          </a:p>
          <a:p>
            <a:pPr marL="12700" indent="0">
              <a:spcBef>
                <a:spcPts val="105"/>
              </a:spcBef>
              <a:buNone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Nurses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can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utilize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this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knowledge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identify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specialized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infection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control measures. </a:t>
            </a:r>
          </a:p>
          <a:p>
            <a:pPr marL="12700" indent="0">
              <a:spcBef>
                <a:spcPts val="105"/>
              </a:spcBef>
              <a:buNone/>
              <a:tabLst>
                <a:tab pos="354965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By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understanding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how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disease-causing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organism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enter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,exit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spread </a:t>
            </a:r>
            <a:r>
              <a:rPr lang="en-US" sz="2800" dirty="0">
                <a:latin typeface="Times New Roman"/>
                <a:cs typeface="Times New Roman"/>
              </a:rPr>
              <a:t>from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one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individual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another,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nurses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can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take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special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measures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prevent </a:t>
            </a:r>
            <a:r>
              <a:rPr lang="en-US" sz="2800" dirty="0">
                <a:latin typeface="Times New Roman"/>
                <a:cs typeface="Times New Roman"/>
              </a:rPr>
              <a:t>infections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within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hospital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-10" dirty="0">
                <a:latin typeface="Times New Roman"/>
                <a:cs typeface="Times New Roman"/>
              </a:rPr>
              <a:t> community.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6996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031CA-6764-790F-2ADC-69324DF4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sz="4800" b="1"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Conti…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0AF35-9E66-85D8-1105-C9C3C6DED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05" y="2476883"/>
            <a:ext cx="9305126" cy="3409433"/>
          </a:xfrm>
        </p:spPr>
        <p:txBody>
          <a:bodyPr>
            <a:normAutofit fontScale="92500" lnSpcReduction="10000"/>
          </a:bodyPr>
          <a:lstStyle/>
          <a:p>
            <a:pPr marL="12700" indent="0">
              <a:spcBef>
                <a:spcPts val="1295"/>
              </a:spcBef>
              <a:buNone/>
              <a:tabLst>
                <a:tab pos="355600" algn="l"/>
              </a:tabLs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n-US" sz="3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en-US" sz="3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diseases</a:t>
            </a:r>
            <a:r>
              <a:rPr lang="en-US"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r>
              <a:rPr lang="en-US" sz="3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holera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Vibrio Cholera,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</a:t>
            </a:r>
            <a:r>
              <a:rPr lang="en-US" sz="3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(Rhinoviruses, Coronaviruses, adenoviruses ),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chicken</a:t>
            </a:r>
            <a:r>
              <a:rPr lang="en-US" sz="3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pox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(varicella-zoster virus)</a:t>
            </a:r>
            <a:r>
              <a:rPr lang="en-US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</a:t>
            </a:r>
            <a:r>
              <a:rPr lang="en-US"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(Mycobacterium tuberculosis) </a:t>
            </a:r>
            <a:endParaRPr lang="en-US" sz="3200" spc="-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indent="0">
              <a:spcBef>
                <a:spcPts val="1295"/>
              </a:spcBef>
              <a:buNone/>
              <a:tabLst>
                <a:tab pos="355600" algn="l"/>
              </a:tabLs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en-US" sz="3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</a:t>
            </a:r>
            <a:r>
              <a:rPr lang="en-US" sz="32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suffering</a:t>
            </a:r>
            <a:r>
              <a:rPr lang="en-US" sz="32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US" sz="32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cold sneezes,</a:t>
            </a:r>
            <a:r>
              <a:rPr lang="en-US"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</a:t>
            </a:r>
            <a:r>
              <a:rPr lang="en-US"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droplets</a:t>
            </a:r>
            <a:r>
              <a:rPr lang="en-US" sz="32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moisture,</a:t>
            </a:r>
            <a:r>
              <a:rPr lang="en-US" sz="3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carrying thousands</a:t>
            </a:r>
            <a:r>
              <a:rPr lang="en-US" sz="32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viruses</a:t>
            </a:r>
            <a:r>
              <a:rPr lang="en-US" sz="32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3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spread</a:t>
            </a:r>
            <a:r>
              <a:rPr lang="en-US" sz="3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3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air.</a:t>
            </a:r>
            <a:r>
              <a:rPr lang="en-US" sz="32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virus</a:t>
            </a:r>
            <a:r>
              <a:rPr lang="en-US" sz="3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r>
              <a:rPr lang="en-US" sz="3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  <a:r>
              <a:rPr lang="en-US" sz="3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healthy</a:t>
            </a:r>
            <a:r>
              <a:rPr lang="en-US"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</a:t>
            </a:r>
            <a:r>
              <a:rPr lang="en-US"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en-US" sz="3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breathing.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9">
            <a:extLst>
              <a:ext uri="{FF2B5EF4-FFF2-40B4-BE49-F238E27FC236}">
                <a16:creationId xmlns:a16="http://schemas.microsoft.com/office/drawing/2014/main" id="{DC797172-1924-0EE5-5D28-34F86443647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80749" y="3600155"/>
            <a:ext cx="2765550" cy="260681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72589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B61CC-2CA8-1A85-8D79-E1625312A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sz="4800" b="1" spc="-15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4800" b="1" spc="-10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</a:t>
            </a:r>
            <a:r>
              <a:rPr lang="en-US" sz="4800" b="1" spc="-14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Sterile</a:t>
            </a:r>
            <a:r>
              <a:rPr lang="en-US" sz="4800" b="1" spc="-10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endParaRPr lang="en-US" sz="4800" b="1" dirty="0">
              <a:solidFill>
                <a:srgbClr val="EBEB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7E43-5228-564B-5775-BC1452E95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21" y="2334032"/>
            <a:ext cx="10874713" cy="391878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spcBef>
                <a:spcPts val="1055"/>
              </a:spcBef>
              <a:buNone/>
            </a:pPr>
            <a:r>
              <a:rPr lang="en-US" sz="2400" dirty="0">
                <a:latin typeface="Times New Roman"/>
                <a:cs typeface="Times New Roman"/>
              </a:rPr>
              <a:t>In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hospital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,sterile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fields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must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be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established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and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maintained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using </a:t>
            </a:r>
            <a:r>
              <a:rPr lang="en-US" sz="2400" dirty="0">
                <a:latin typeface="Times New Roman"/>
                <a:cs typeface="Times New Roman"/>
              </a:rPr>
              <a:t>microbiology</a:t>
            </a:r>
            <a:r>
              <a:rPr lang="en-US" sz="2400" spc="434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techniques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,which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nurse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needs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be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familiar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with. </a:t>
            </a:r>
          </a:p>
          <a:p>
            <a:pPr marL="0" indent="0">
              <a:lnSpc>
                <a:spcPct val="90000"/>
              </a:lnSpc>
              <a:spcBef>
                <a:spcPts val="1055"/>
              </a:spcBef>
              <a:buNone/>
            </a:pPr>
            <a:r>
              <a:rPr lang="en-US" sz="2400" dirty="0">
                <a:latin typeface="Times New Roman"/>
                <a:cs typeface="Times New Roman"/>
              </a:rPr>
              <a:t>Nurses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must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understand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how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create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and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maintain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sterile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fields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operating </a:t>
            </a:r>
            <a:r>
              <a:rPr lang="en-US" sz="2400" dirty="0">
                <a:latin typeface="Times New Roman"/>
                <a:cs typeface="Times New Roman"/>
              </a:rPr>
              <a:t>rooms,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for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example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,in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order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prevent</a:t>
            </a:r>
            <a:r>
              <a:rPr lang="en-US" sz="2400" spc="-5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infection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following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surgery. </a:t>
            </a:r>
          </a:p>
          <a:p>
            <a:pPr marL="0" indent="0">
              <a:lnSpc>
                <a:spcPct val="90000"/>
              </a:lnSpc>
              <a:spcBef>
                <a:spcPts val="1055"/>
              </a:spcBef>
              <a:buNone/>
            </a:pPr>
            <a:r>
              <a:rPr lang="en-US" sz="2400" dirty="0">
                <a:latin typeface="Times New Roman"/>
                <a:cs typeface="Times New Roman"/>
              </a:rPr>
              <a:t>Remember to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wash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your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hand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before</a:t>
            </a:r>
            <a:r>
              <a:rPr lang="en-US" sz="2400" spc="-6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and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after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surgeries</a:t>
            </a:r>
            <a:r>
              <a:rPr lang="en-US" sz="2400" spc="-50" dirty="0">
                <a:latin typeface="Times New Roman"/>
                <a:cs typeface="Times New Roman"/>
              </a:rPr>
              <a:t> . </a:t>
            </a:r>
          </a:p>
          <a:p>
            <a:pPr marL="0" indent="0">
              <a:lnSpc>
                <a:spcPct val="90000"/>
              </a:lnSpc>
              <a:spcBef>
                <a:spcPts val="1055"/>
              </a:spcBef>
              <a:buNone/>
            </a:pPr>
            <a:r>
              <a:rPr lang="en-US" sz="2400" dirty="0">
                <a:latin typeface="Times New Roman"/>
                <a:cs typeface="Times New Roman"/>
              </a:rPr>
              <a:t>Nurses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benefit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from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hand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washing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by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minimizing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number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spc="-25" dirty="0">
                <a:latin typeface="Times New Roman"/>
                <a:cs typeface="Times New Roman"/>
              </a:rPr>
              <a:t>of </a:t>
            </a:r>
            <a:r>
              <a:rPr lang="en-US" sz="2400" dirty="0">
                <a:latin typeface="Times New Roman"/>
                <a:cs typeface="Times New Roman"/>
              </a:rPr>
              <a:t>microorganism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on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their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hands,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thereby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reducing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their</a:t>
            </a:r>
            <a:r>
              <a:rPr lang="en-US" sz="2400" spc="459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risk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hospital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50" dirty="0">
                <a:latin typeface="Times New Roman"/>
                <a:cs typeface="Times New Roman"/>
              </a:rPr>
              <a:t>– </a:t>
            </a:r>
            <a:r>
              <a:rPr lang="en-US" sz="2400" dirty="0">
                <a:latin typeface="Times New Roman"/>
                <a:cs typeface="Times New Roman"/>
              </a:rPr>
              <a:t>acquired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infection. </a:t>
            </a:r>
          </a:p>
          <a:p>
            <a:pPr marL="0" indent="0">
              <a:lnSpc>
                <a:spcPct val="90000"/>
              </a:lnSpc>
              <a:spcBef>
                <a:spcPts val="1055"/>
              </a:spcBef>
              <a:buNone/>
            </a:pP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nurses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can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also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use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microbiology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knowledge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use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sterile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equipment  </a:t>
            </a:r>
            <a:r>
              <a:rPr lang="en-US" sz="2400" dirty="0">
                <a:latin typeface="Times New Roman"/>
                <a:cs typeface="Times New Roman"/>
              </a:rPr>
              <a:t>which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is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necessary</a:t>
            </a:r>
            <a:r>
              <a:rPr lang="en-US" sz="2400" spc="459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for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invasive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procedures. </a:t>
            </a:r>
          </a:p>
          <a:p>
            <a:pPr marL="0" indent="0">
              <a:lnSpc>
                <a:spcPct val="90000"/>
              </a:lnSpc>
              <a:spcBef>
                <a:spcPts val="1055"/>
              </a:spcBef>
              <a:buNone/>
            </a:pPr>
            <a:r>
              <a:rPr lang="en-US" sz="2400" dirty="0">
                <a:latin typeface="Times New Roman"/>
                <a:cs typeface="Times New Roman"/>
              </a:rPr>
              <a:t>Sterilization</a:t>
            </a:r>
            <a:r>
              <a:rPr lang="en-US" sz="2400" spc="-5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process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need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be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understood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by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nurses.</a:t>
            </a:r>
            <a:endParaRPr lang="en-US" sz="24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7" name="Graphic 6" descr="Hospital First Aid">
            <a:extLst>
              <a:ext uri="{FF2B5EF4-FFF2-40B4-BE49-F238E27FC236}">
                <a16:creationId xmlns:a16="http://schemas.microsoft.com/office/drawing/2014/main" id="{B36017ED-1A0F-E4B2-5A5C-F6237012B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0952" y="4634271"/>
            <a:ext cx="2492185" cy="24921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5651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0490C-80BF-3F2F-DDF4-3FC7EF649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7799"/>
            <a:ext cx="4241493" cy="1306418"/>
          </a:xfrm>
        </p:spPr>
        <p:txBody>
          <a:bodyPr anchor="b">
            <a:normAutofit fontScale="90000"/>
          </a:bodyPr>
          <a:lstStyle/>
          <a:p>
            <a:r>
              <a:rPr lang="en-US" sz="40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40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</a:t>
            </a:r>
            <a:r>
              <a:rPr lang="en-US" sz="4000" b="1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Sterile</a:t>
            </a:r>
            <a:r>
              <a:rPr lang="en-US" sz="40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77F74B7-5344-4985-8463-5B8EE7030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0E38218E-B21F-433A-BB44-F15DE7DC6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80DD7D4-CD57-4577-ACCC-43E1C72F7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D8AC8-AD33-8A74-86FF-248720445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83" y="3088494"/>
            <a:ext cx="3585079" cy="2563160"/>
          </a:xfrm>
        </p:spPr>
        <p:txBody>
          <a:bodyPr>
            <a:noAutofit/>
          </a:bodyPr>
          <a:lstStyle/>
          <a:p>
            <a:pPr marL="12700" indent="0">
              <a:spcBef>
                <a:spcPts val="105"/>
              </a:spcBef>
              <a:buNone/>
              <a:tabLst>
                <a:tab pos="3556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Nurses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can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also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use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microbiology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knowledge</a:t>
            </a:r>
            <a:r>
              <a:rPr lang="en-US" sz="2400" spc="-5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use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sterile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equipment </a:t>
            </a:r>
            <a:r>
              <a:rPr lang="en-US" sz="2400" dirty="0">
                <a:latin typeface="Times New Roman"/>
                <a:cs typeface="Times New Roman"/>
              </a:rPr>
              <a:t>which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is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necessary</a:t>
            </a:r>
            <a:r>
              <a:rPr lang="en-US" sz="2400" spc="459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for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invasive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procedures.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/>
          </a:p>
        </p:txBody>
      </p:sp>
      <p:pic>
        <p:nvPicPr>
          <p:cNvPr id="8" name="Picture 7" descr="A diagram of a personal protective equipment&#10;&#10;AI-generated content may be incorrect.">
            <a:extLst>
              <a:ext uri="{FF2B5EF4-FFF2-40B4-BE49-F238E27FC236}">
                <a16:creationId xmlns:a16="http://schemas.microsoft.com/office/drawing/2014/main" id="{2226BC22-4987-05E1-4E58-4E383CBB6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2"/>
          <a:stretch/>
        </p:blipFill>
        <p:spPr>
          <a:xfrm>
            <a:off x="4438741" y="-2"/>
            <a:ext cx="5717167" cy="3167469"/>
          </a:xfrm>
          <a:prstGeom prst="rect">
            <a:avLst/>
          </a:prstGeom>
          <a:effectLst/>
        </p:spPr>
      </p:pic>
      <p:grpSp>
        <p:nvGrpSpPr>
          <p:cNvPr id="4" name="object 9">
            <a:extLst>
              <a:ext uri="{FF2B5EF4-FFF2-40B4-BE49-F238E27FC236}">
                <a16:creationId xmlns:a16="http://schemas.microsoft.com/office/drawing/2014/main" id="{1443EF16-7C8B-9DBA-A72B-25A9738BC0F2}"/>
              </a:ext>
            </a:extLst>
          </p:cNvPr>
          <p:cNvGrpSpPr/>
          <p:nvPr/>
        </p:nvGrpSpPr>
        <p:grpSpPr>
          <a:xfrm>
            <a:off x="4720782" y="3238958"/>
            <a:ext cx="7155401" cy="3216925"/>
            <a:chOff x="467537" y="2708910"/>
            <a:chExt cx="8208849" cy="3715004"/>
          </a:xfrm>
        </p:grpSpPr>
        <p:pic>
          <p:nvPicPr>
            <p:cNvPr id="5" name="object 10">
              <a:extLst>
                <a:ext uri="{FF2B5EF4-FFF2-40B4-BE49-F238E27FC236}">
                  <a16:creationId xmlns:a16="http://schemas.microsoft.com/office/drawing/2014/main" id="{7ACEAFC6-767E-0859-8782-FCD137850EF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537" y="2729230"/>
              <a:ext cx="4165600" cy="3694684"/>
            </a:xfrm>
            <a:prstGeom prst="rect">
              <a:avLst/>
            </a:prstGeom>
          </p:spPr>
        </p:pic>
        <p:pic>
          <p:nvPicPr>
            <p:cNvPr id="6" name="object 11">
              <a:extLst>
                <a:ext uri="{FF2B5EF4-FFF2-40B4-BE49-F238E27FC236}">
                  <a16:creationId xmlns:a16="http://schemas.microsoft.com/office/drawing/2014/main" id="{289A23CA-4BCE-1362-1F7B-C9B15428816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3087" y="2708910"/>
              <a:ext cx="4043299" cy="37150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3497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08D4E2-6B79-CCF0-7B41-DEF39BE46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sz="5400" b="1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5400" b="1" spc="-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</a:t>
            </a:r>
            <a:r>
              <a:rPr lang="en-US" sz="5400" b="1" spc="-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Specimens</a:t>
            </a:r>
            <a:endParaRPr lang="en-US" sz="5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1940F-DF76-1E81-A491-48B42C3B5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77" y="2286162"/>
            <a:ext cx="11777801" cy="4432690"/>
          </a:xfrm>
        </p:spPr>
        <p:txBody>
          <a:bodyPr>
            <a:normAutofit/>
          </a:bodyPr>
          <a:lstStyle/>
          <a:p>
            <a:pPr marL="12065" marR="5080" indent="0"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Nursing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practitioners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must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understand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importance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properly </a:t>
            </a:r>
            <a:r>
              <a:rPr lang="en-US" sz="2800" dirty="0">
                <a:latin typeface="Times New Roman"/>
                <a:cs typeface="Times New Roman"/>
              </a:rPr>
              <a:t>collecting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specimen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for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bacteriological</a:t>
            </a:r>
            <a:r>
              <a:rPr lang="en-US" sz="2800" spc="-6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testing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achieve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reliable results. </a:t>
            </a:r>
          </a:p>
          <a:p>
            <a:pPr marL="12065" marR="5080" indent="0"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He/she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must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be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familiar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with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variety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infectious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diseases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their </a:t>
            </a:r>
            <a:r>
              <a:rPr lang="en-US" sz="2800" dirty="0">
                <a:latin typeface="Times New Roman"/>
                <a:cs typeface="Times New Roman"/>
              </a:rPr>
              <a:t>mood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infection. </a:t>
            </a:r>
          </a:p>
          <a:p>
            <a:pPr marL="12065" marR="5080" indent="0"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A</a:t>
            </a:r>
            <a:r>
              <a:rPr lang="en-US" sz="2800" spc="-1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Nurse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must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know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how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importance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it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collect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specimens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correctly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spc="-25" dirty="0">
                <a:latin typeface="Times New Roman"/>
                <a:cs typeface="Times New Roman"/>
              </a:rPr>
              <a:t>for </a:t>
            </a:r>
            <a:r>
              <a:rPr lang="en-US" sz="2800" dirty="0">
                <a:latin typeface="Times New Roman"/>
                <a:cs typeface="Times New Roman"/>
              </a:rPr>
              <a:t>bacteriological</a:t>
            </a:r>
            <a:r>
              <a:rPr lang="en-US" sz="2800" spc="4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analysis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obtain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reliable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results. </a:t>
            </a:r>
          </a:p>
          <a:p>
            <a:pPr marL="12065" marR="5080" indent="0"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identify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organism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responsible</a:t>
            </a:r>
            <a:r>
              <a:rPr lang="en-US" sz="2800" spc="4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for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infection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,it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spc="-35" dirty="0">
                <a:latin typeface="Times New Roman"/>
                <a:cs typeface="Times New Roman"/>
              </a:rPr>
              <a:t>is </a:t>
            </a:r>
            <a:r>
              <a:rPr lang="en-US" sz="2800" dirty="0">
                <a:latin typeface="Times New Roman"/>
                <a:cs typeface="Times New Roman"/>
              </a:rPr>
              <a:t>necessary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collect</a:t>
            </a:r>
            <a:r>
              <a:rPr lang="en-US" sz="2800" spc="47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clinical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specimen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from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appropriate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site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spc="-25" dirty="0">
                <a:latin typeface="Times New Roman"/>
                <a:cs typeface="Times New Roman"/>
              </a:rPr>
              <a:t>of </a:t>
            </a:r>
            <a:r>
              <a:rPr lang="en-US" sz="2800" spc="-10" dirty="0">
                <a:latin typeface="Times New Roman"/>
                <a:cs typeface="Times New Roman"/>
              </a:rPr>
              <a:t>infection.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8464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532FF-8D5D-3A45-393B-F75AF3C0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spc="-10">
                <a:solidFill>
                  <a:srgbClr val="EBEBEB"/>
                </a:solidFill>
              </a:rPr>
              <a:t>Conti…</a:t>
            </a:r>
            <a:endParaRPr lang="en-US">
              <a:solidFill>
                <a:srgbClr val="EBEBEB"/>
              </a:solidFill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A5425-5CC7-B8D5-7D14-2C0315F28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373914"/>
            <a:ext cx="12191999" cy="880719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A</a:t>
            </a:r>
            <a:r>
              <a:rPr lang="en-US" spc="-1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Nurse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must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know</a:t>
            </a:r>
            <a:r>
              <a:rPr lang="en-US" spc="-2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how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importance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it</a:t>
            </a:r>
            <a:r>
              <a:rPr lang="en-US" spc="-3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to</a:t>
            </a:r>
            <a:r>
              <a:rPr lang="en-US" spc="-2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collect</a:t>
            </a:r>
            <a:r>
              <a:rPr lang="en-US" spc="-4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specimens</a:t>
            </a:r>
            <a:r>
              <a:rPr lang="en-US" spc="-1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correctly</a:t>
            </a:r>
            <a:r>
              <a:rPr lang="en-US" spc="-55" dirty="0">
                <a:latin typeface="Times New Roman"/>
                <a:cs typeface="Times New Roman"/>
              </a:rPr>
              <a:t> </a:t>
            </a:r>
            <a:r>
              <a:rPr lang="en-US" spc="-25" dirty="0">
                <a:latin typeface="Times New Roman"/>
                <a:cs typeface="Times New Roman"/>
              </a:rPr>
              <a:t>for </a:t>
            </a:r>
            <a:r>
              <a:rPr lang="en-US" dirty="0">
                <a:latin typeface="Times New Roman"/>
                <a:cs typeface="Times New Roman"/>
              </a:rPr>
              <a:t>bacteriological</a:t>
            </a:r>
            <a:r>
              <a:rPr lang="en-US" spc="4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analysis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in</a:t>
            </a:r>
            <a:r>
              <a:rPr lang="en-US" spc="-1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order</a:t>
            </a:r>
            <a:r>
              <a:rPr lang="en-US" spc="-4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to</a:t>
            </a:r>
            <a:r>
              <a:rPr lang="en-US" spc="-1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obtain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reliable</a:t>
            </a:r>
            <a:r>
              <a:rPr lang="en-US" spc="-40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results.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object 9">
            <a:extLst>
              <a:ext uri="{FF2B5EF4-FFF2-40B4-BE49-F238E27FC236}">
                <a16:creationId xmlns:a16="http://schemas.microsoft.com/office/drawing/2014/main" id="{2B6E9C01-F0AC-9C62-E6A4-0B0348C47AF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6727" y="2814273"/>
            <a:ext cx="4250734" cy="36620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94301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EB42-DB48-27BB-DB45-EE8694F39D6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26925"/>
          </a:solidFill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Skill</a:t>
            </a:r>
            <a:r>
              <a:rPr lang="en-US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Domain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06367AFD-EBA9-E877-4577-92C86C3615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328455"/>
              </p:ext>
            </p:extLst>
          </p:nvPr>
        </p:nvGraphicFramePr>
        <p:xfrm>
          <a:off x="312234" y="1825625"/>
          <a:ext cx="1175338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138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7E4204-E93C-417B-9ED0-F81552DE8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8E4A00-82CC-4AD0-B631-F820AEE40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463665DF-25B8-4EE2-8F85-921EF38BE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CE09F-42B5-84F2-D0D5-BDBDB41F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3868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spc="-12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3600" b="1" spc="-35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</a:t>
            </a:r>
            <a:r>
              <a:rPr lang="en-US" sz="3600" b="1" spc="-35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Immunization</a:t>
            </a:r>
            <a:r>
              <a:rPr lang="en-US" sz="3600" b="1" spc="-3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Schedule</a:t>
            </a:r>
            <a:r>
              <a:rPr lang="en-US" sz="3600" b="1" spc="-45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25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600" b="1" spc="-1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Hospital</a:t>
            </a:r>
            <a:endParaRPr lang="en-US" sz="3600" b="1" dirty="0">
              <a:solidFill>
                <a:srgbClr val="EBEB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B3378DC2-950E-4B63-B833-32DE4719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149D4-D901-893C-184A-ECB08DA37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04" y="2548281"/>
            <a:ext cx="9487547" cy="4230862"/>
          </a:xfrm>
        </p:spPr>
        <p:txBody>
          <a:bodyPr>
            <a:normAutofit lnSpcReduction="10000"/>
          </a:bodyPr>
          <a:lstStyle/>
          <a:p>
            <a:pPr marL="12700" indent="0">
              <a:spcBef>
                <a:spcPts val="12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In</a:t>
            </a:r>
            <a:r>
              <a:rPr lang="en-US" sz="2800" spc="-1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Addition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immunization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patients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against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diseases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such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as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diphtheria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MMR,nurses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also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play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important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role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preventing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other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diseases. </a:t>
            </a:r>
          </a:p>
          <a:p>
            <a:pPr marL="12700" indent="0">
              <a:spcBef>
                <a:spcPts val="12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A</a:t>
            </a:r>
            <a:r>
              <a:rPr lang="en-US" sz="2800" spc="-114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Nurse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should</a:t>
            </a:r>
            <a:r>
              <a:rPr lang="en-US" sz="2800" spc="4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be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knowledgeable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about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vaccine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schedules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spc="-25" dirty="0">
                <a:latin typeface="Times New Roman"/>
                <a:cs typeface="Times New Roman"/>
              </a:rPr>
              <a:t>how </a:t>
            </a:r>
            <a:r>
              <a:rPr lang="en-US" sz="2800" dirty="0">
                <a:latin typeface="Times New Roman"/>
                <a:cs typeface="Times New Roman"/>
              </a:rPr>
              <a:t>vaccines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are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transported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from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production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administration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via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cold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chain. </a:t>
            </a:r>
          </a:p>
          <a:p>
            <a:pPr marL="12700" indent="0">
              <a:spcBef>
                <a:spcPts val="12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Nurse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who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know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immunology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is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well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prepared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for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vaccines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can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use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cold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chain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effectively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for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vaccination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vaccine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protection.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dirty="0"/>
          </a:p>
        </p:txBody>
      </p:sp>
      <p:pic>
        <p:nvPicPr>
          <p:cNvPr id="5" name="Picture 4" descr="Person using a syringe">
            <a:extLst>
              <a:ext uri="{FF2B5EF4-FFF2-40B4-BE49-F238E27FC236}">
                <a16:creationId xmlns:a16="http://schemas.microsoft.com/office/drawing/2014/main" id="{29F2914C-D628-D130-1541-5657D3B08B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47" r="36695"/>
          <a:stretch/>
        </p:blipFill>
        <p:spPr>
          <a:xfrm>
            <a:off x="9810644" y="3117125"/>
            <a:ext cx="2167364" cy="36620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6631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7E4204-E93C-417B-9ED0-F81552DE8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8E4A00-82CC-4AD0-B631-F820AEE40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463665DF-25B8-4EE2-8F85-921EF38BE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49A4B9-C1B5-5666-C5E9-29B137B81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en-US" b="1" spc="-105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b="1" spc="-9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Nurses</a:t>
            </a:r>
            <a:r>
              <a:rPr lang="en-US" b="1" spc="-10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b="1" spc="-10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en-US" b="1" spc="-65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Units</a:t>
            </a:r>
            <a:endParaRPr lang="en-US" b="1" dirty="0">
              <a:solidFill>
                <a:srgbClr val="EBEB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B3378DC2-950E-4B63-B833-32DE4719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C33DE-8BEC-713A-FF69-C71E20218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90" y="2480688"/>
            <a:ext cx="10077128" cy="3942146"/>
          </a:xfrm>
        </p:spPr>
        <p:txBody>
          <a:bodyPr>
            <a:normAutofit/>
          </a:bodyPr>
          <a:lstStyle/>
          <a:p>
            <a:pPr marL="12700" indent="0">
              <a:spcBef>
                <a:spcPts val="1295"/>
              </a:spcBef>
              <a:buNone/>
              <a:tabLst>
                <a:tab pos="3556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Some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areas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discussed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health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care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setting</a:t>
            </a:r>
            <a:r>
              <a:rPr lang="en-US" sz="2400" spc="47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relate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microbiology </a:t>
            </a:r>
            <a:r>
              <a:rPr lang="en-US" sz="2400" dirty="0">
                <a:latin typeface="Times New Roman"/>
                <a:cs typeface="Times New Roman"/>
              </a:rPr>
              <a:t>role</a:t>
            </a:r>
            <a:r>
              <a:rPr lang="en-US" sz="2400" spc="47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as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nursing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specialty. </a:t>
            </a:r>
          </a:p>
          <a:p>
            <a:pPr marL="12700" indent="0">
              <a:spcBef>
                <a:spcPts val="1295"/>
              </a:spcBef>
              <a:buNone/>
              <a:tabLst>
                <a:tab pos="3556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Patients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with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contagious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or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infectious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diseases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are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hospitalized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spc="-25" dirty="0">
                <a:latin typeface="Times New Roman"/>
                <a:cs typeface="Times New Roman"/>
              </a:rPr>
              <a:t>in </a:t>
            </a:r>
            <a:r>
              <a:rPr lang="en-US" sz="2400" dirty="0">
                <a:latin typeface="Times New Roman"/>
                <a:cs typeface="Times New Roman"/>
              </a:rPr>
              <a:t>contagious</a:t>
            </a:r>
            <a:r>
              <a:rPr lang="en-US" sz="2400" spc="4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or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infectious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wards.  </a:t>
            </a:r>
          </a:p>
          <a:p>
            <a:pPr marL="12700" indent="0">
              <a:spcBef>
                <a:spcPts val="1295"/>
              </a:spcBef>
              <a:buNone/>
              <a:tabLst>
                <a:tab pos="3556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For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example,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rabies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wards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or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gastroenteritis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wards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,and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10" dirty="0">
                <a:latin typeface="Times New Roman"/>
                <a:cs typeface="Times New Roman"/>
              </a:rPr>
              <a:t> nurse </a:t>
            </a:r>
            <a:r>
              <a:rPr lang="en-US" sz="2400" dirty="0">
                <a:latin typeface="Times New Roman"/>
                <a:cs typeface="Times New Roman"/>
              </a:rPr>
              <a:t>take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great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care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 them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by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taking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precautions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prevent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infection</a:t>
            </a:r>
            <a:r>
              <a:rPr lang="en-US" sz="2400" spc="-35" dirty="0">
                <a:latin typeface="Times New Roman"/>
                <a:cs typeface="Times New Roman"/>
              </a:rPr>
              <a:t> </a:t>
            </a:r>
            <a:r>
              <a:rPr lang="en-US" sz="2400" spc="-20" dirty="0">
                <a:latin typeface="Times New Roman"/>
                <a:cs typeface="Times New Roman"/>
              </a:rPr>
              <a:t>from </a:t>
            </a:r>
            <a:r>
              <a:rPr lang="en-US" sz="2400" dirty="0">
                <a:latin typeface="Times New Roman"/>
                <a:cs typeface="Times New Roman"/>
              </a:rPr>
              <a:t>spreading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others. </a:t>
            </a:r>
          </a:p>
          <a:p>
            <a:pPr marL="12700" indent="0">
              <a:spcBef>
                <a:spcPts val="1295"/>
              </a:spcBef>
              <a:buNone/>
              <a:tabLst>
                <a:tab pos="3556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Nurse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employ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aseptic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procedure</a:t>
            </a:r>
            <a:r>
              <a:rPr lang="en-US" sz="2400" spc="-4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while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caring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for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patients.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/>
          </a:p>
        </p:txBody>
      </p:sp>
      <p:pic>
        <p:nvPicPr>
          <p:cNvPr id="4" name="Graphic 3" descr="Hospital First Aid">
            <a:extLst>
              <a:ext uri="{FF2B5EF4-FFF2-40B4-BE49-F238E27FC236}">
                <a16:creationId xmlns:a16="http://schemas.microsoft.com/office/drawing/2014/main" id="{0CF11229-5918-9503-84D6-01F4DE411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0952" y="4634271"/>
            <a:ext cx="2492185" cy="24921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3439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B3CE6-01FB-0722-148F-5BC2E7714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sz="6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Conti…</a:t>
            </a:r>
            <a:endParaRPr lang="en-US" sz="6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3D502-7688-942F-13BC-289484A0C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98" y="2389444"/>
            <a:ext cx="11643204" cy="3932359"/>
          </a:xfrm>
        </p:spPr>
        <p:txBody>
          <a:bodyPr>
            <a:normAutofit/>
          </a:bodyPr>
          <a:lstStyle/>
          <a:p>
            <a:pPr marL="12700" marR="5080" indent="0">
              <a:lnSpc>
                <a:spcPct val="90000"/>
              </a:lnSpc>
              <a:spcBef>
                <a:spcPts val="100"/>
              </a:spcBef>
              <a:buNone/>
              <a:tabLst>
                <a:tab pos="355600" algn="l"/>
              </a:tabLst>
            </a:pPr>
            <a:r>
              <a:rPr lang="en-US" sz="2400" b="1" dirty="0">
                <a:latin typeface="Times New Roman"/>
                <a:cs typeface="Times New Roman"/>
              </a:rPr>
              <a:t>Burns’</a:t>
            </a:r>
            <a:r>
              <a:rPr lang="en-US" sz="2400" b="1" spc="170" dirty="0">
                <a:latin typeface="Times New Roman"/>
                <a:cs typeface="Times New Roman"/>
              </a:rPr>
              <a:t> </a:t>
            </a:r>
            <a:r>
              <a:rPr lang="en-US" sz="2400" b="1" dirty="0">
                <a:latin typeface="Times New Roman"/>
                <a:cs typeface="Times New Roman"/>
              </a:rPr>
              <a:t>unit:</a:t>
            </a:r>
            <a:r>
              <a:rPr lang="en-US" sz="2400" b="1" spc="3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Initially</a:t>
            </a:r>
            <a:r>
              <a:rPr lang="en-US" sz="2400" spc="3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29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burn</a:t>
            </a:r>
            <a:r>
              <a:rPr lang="en-US" sz="2400" spc="3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wound</a:t>
            </a:r>
            <a:r>
              <a:rPr lang="en-US" sz="2400" spc="30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is</a:t>
            </a:r>
            <a:r>
              <a:rPr lang="en-US" sz="2400" spc="30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sterile</a:t>
            </a:r>
            <a:r>
              <a:rPr lang="en-US" sz="2400" spc="30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but</a:t>
            </a:r>
            <a:r>
              <a:rPr lang="en-US" sz="2400" spc="3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within</a:t>
            </a:r>
            <a:r>
              <a:rPr lang="en-US" sz="2400" spc="30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3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short</a:t>
            </a:r>
            <a:r>
              <a:rPr lang="en-US" sz="2400" spc="3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time</a:t>
            </a:r>
            <a:r>
              <a:rPr lang="en-US" sz="2400" spc="320" dirty="0">
                <a:latin typeface="Times New Roman"/>
                <a:cs typeface="Times New Roman"/>
              </a:rPr>
              <a:t> </a:t>
            </a:r>
            <a:r>
              <a:rPr lang="en-US" sz="2400" spc="-25" dirty="0">
                <a:latin typeface="Times New Roman"/>
                <a:cs typeface="Times New Roman"/>
              </a:rPr>
              <a:t>the </a:t>
            </a:r>
            <a:r>
              <a:rPr lang="en-US" sz="2400" dirty="0">
                <a:latin typeface="Times New Roman"/>
                <a:cs typeface="Times New Roman"/>
              </a:rPr>
              <a:t>microorganisms</a:t>
            </a:r>
            <a:r>
              <a:rPr lang="en-US" sz="2400" spc="9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starts</a:t>
            </a:r>
            <a:r>
              <a:rPr lang="en-US" sz="2400" spc="1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colonizing</a:t>
            </a:r>
            <a:r>
              <a:rPr lang="en-US" sz="2400" spc="9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in</a:t>
            </a:r>
            <a:r>
              <a:rPr lang="en-US" sz="2400" spc="1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it.</a:t>
            </a:r>
            <a:r>
              <a:rPr lang="en-US" sz="2400" spc="1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nurse</a:t>
            </a:r>
            <a:r>
              <a:rPr lang="en-US" sz="2400" spc="9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takes</a:t>
            </a:r>
            <a:r>
              <a:rPr lang="en-US" sz="2400" spc="9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special</a:t>
            </a:r>
            <a:r>
              <a:rPr lang="en-US" sz="2400" spc="9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care</a:t>
            </a:r>
            <a:r>
              <a:rPr lang="en-US" sz="2400" spc="9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10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prevent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wound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from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becoming infected when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caring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for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such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type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patient.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25" dirty="0">
                <a:latin typeface="Times New Roman"/>
                <a:cs typeface="Times New Roman"/>
              </a:rPr>
              <a:t>She </a:t>
            </a:r>
            <a:r>
              <a:rPr lang="en-US" sz="2400" dirty="0">
                <a:latin typeface="Times New Roman"/>
                <a:cs typeface="Times New Roman"/>
              </a:rPr>
              <a:t>follows</a:t>
            </a:r>
            <a:r>
              <a:rPr lang="en-US" sz="2400" spc="3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not</a:t>
            </a:r>
            <a:r>
              <a:rPr lang="en-US" sz="2400" spc="3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only</a:t>
            </a:r>
            <a:r>
              <a:rPr lang="en-US" sz="2400" spc="3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aseptic</a:t>
            </a:r>
            <a:r>
              <a:rPr lang="en-US" sz="2400" spc="3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techniques</a:t>
            </a:r>
            <a:r>
              <a:rPr lang="en-US" sz="2400" spc="3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but</a:t>
            </a:r>
            <a:r>
              <a:rPr lang="en-US" sz="2400" spc="3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also</a:t>
            </a:r>
            <a:r>
              <a:rPr lang="en-US" sz="2400" spc="3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uses</a:t>
            </a:r>
            <a:r>
              <a:rPr lang="en-US" sz="2400" spc="3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sterile</a:t>
            </a:r>
            <a:r>
              <a:rPr lang="en-US" sz="2400" spc="3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equipment</a:t>
            </a:r>
            <a:r>
              <a:rPr lang="en-US" sz="2400" spc="33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while </a:t>
            </a:r>
            <a:r>
              <a:rPr lang="en-US" sz="2400" dirty="0">
                <a:latin typeface="Times New Roman"/>
                <a:cs typeface="Times New Roman"/>
              </a:rPr>
              <a:t>looking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after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such</a:t>
            </a:r>
            <a:r>
              <a:rPr lang="en-US" sz="2400" spc="-15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patients. </a:t>
            </a:r>
          </a:p>
          <a:p>
            <a:pPr marL="12700" marR="5080" indent="0">
              <a:lnSpc>
                <a:spcPct val="90000"/>
              </a:lnSpc>
              <a:spcBef>
                <a:spcPts val="100"/>
              </a:spcBef>
              <a:buNone/>
              <a:tabLst>
                <a:tab pos="355600" algn="l"/>
              </a:tabLst>
            </a:pPr>
            <a:endParaRPr lang="en-US" sz="2400" b="1" spc="-10" dirty="0">
              <a:latin typeface="Times New Roman"/>
              <a:cs typeface="Times New Roman"/>
            </a:endParaRPr>
          </a:p>
          <a:p>
            <a:pPr marL="12700" marR="5080" indent="0">
              <a:lnSpc>
                <a:spcPct val="90000"/>
              </a:lnSpc>
              <a:spcBef>
                <a:spcPts val="100"/>
              </a:spcBef>
              <a:buNone/>
              <a:tabLst>
                <a:tab pos="355600" algn="l"/>
              </a:tabLst>
            </a:pPr>
            <a:r>
              <a:rPr lang="en-US" sz="2400" b="1" dirty="0">
                <a:latin typeface="Times New Roman"/>
                <a:cs typeface="Times New Roman"/>
              </a:rPr>
              <a:t>Operation</a:t>
            </a:r>
            <a:r>
              <a:rPr lang="en-US" sz="2400" b="1" spc="200" dirty="0">
                <a:latin typeface="Times New Roman"/>
                <a:cs typeface="Times New Roman"/>
              </a:rPr>
              <a:t> </a:t>
            </a:r>
            <a:r>
              <a:rPr lang="en-US" sz="2400" b="1" dirty="0">
                <a:latin typeface="Times New Roman"/>
                <a:cs typeface="Times New Roman"/>
              </a:rPr>
              <a:t>theatres:</a:t>
            </a:r>
            <a:r>
              <a:rPr lang="en-US" sz="2400" b="1" spc="2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Before</a:t>
            </a:r>
            <a:r>
              <a:rPr lang="en-US" sz="2400" spc="19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operation,</a:t>
            </a:r>
            <a:r>
              <a:rPr lang="en-US" sz="2400" spc="2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it</a:t>
            </a:r>
            <a:r>
              <a:rPr lang="en-US" sz="2400" spc="2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is</a:t>
            </a:r>
            <a:r>
              <a:rPr lang="en-US" sz="2400" spc="2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duty</a:t>
            </a:r>
            <a:r>
              <a:rPr lang="en-US" sz="2400" spc="2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2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19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nurse</a:t>
            </a:r>
            <a:r>
              <a:rPr lang="en-US" sz="2400" spc="2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2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ensure</a:t>
            </a:r>
            <a:r>
              <a:rPr lang="en-US" sz="2400" spc="215" dirty="0">
                <a:latin typeface="Times New Roman"/>
                <a:cs typeface="Times New Roman"/>
              </a:rPr>
              <a:t> </a:t>
            </a:r>
            <a:r>
              <a:rPr lang="en-US" sz="2400" spc="-20" dirty="0">
                <a:latin typeface="Times New Roman"/>
                <a:cs typeface="Times New Roman"/>
              </a:rPr>
              <a:t>that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5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atmosphere</a:t>
            </a:r>
            <a:r>
              <a:rPr lang="en-US" sz="2400" spc="6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5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operation</a:t>
            </a:r>
            <a:r>
              <a:rPr lang="en-US" sz="2400" spc="6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theatre</a:t>
            </a:r>
            <a:r>
              <a:rPr lang="en-US" sz="2400" spc="5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(OT)</a:t>
            </a:r>
            <a:r>
              <a:rPr lang="en-US" sz="2400" spc="6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is</a:t>
            </a:r>
            <a:r>
              <a:rPr lang="en-US" sz="2400" spc="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free</a:t>
            </a:r>
            <a:r>
              <a:rPr lang="en-US" sz="2400" spc="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6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microorganisms.</a:t>
            </a:r>
            <a:r>
              <a:rPr lang="en-US" sz="2400" spc="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It</a:t>
            </a:r>
            <a:r>
              <a:rPr lang="en-US" sz="2400" spc="45" dirty="0">
                <a:latin typeface="Times New Roman"/>
                <a:cs typeface="Times New Roman"/>
              </a:rPr>
              <a:t> </a:t>
            </a:r>
            <a:r>
              <a:rPr lang="en-US" sz="2400" spc="-25" dirty="0">
                <a:latin typeface="Times New Roman"/>
                <a:cs typeface="Times New Roman"/>
              </a:rPr>
              <a:t>is </a:t>
            </a:r>
            <a:r>
              <a:rPr lang="en-US" sz="2400" dirty="0">
                <a:latin typeface="Times New Roman"/>
                <a:cs typeface="Times New Roman"/>
              </a:rPr>
              <a:t>done by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spc="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process</a:t>
            </a:r>
            <a:r>
              <a:rPr lang="en-US" sz="2400" spc="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fumigation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 operation</a:t>
            </a:r>
            <a:r>
              <a:rPr lang="en-US" sz="2400" spc="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theatre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from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time</a:t>
            </a:r>
            <a:r>
              <a:rPr lang="en-US" sz="2400" spc="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2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time. </a:t>
            </a:r>
            <a:r>
              <a:rPr lang="en-US" sz="2400" dirty="0">
                <a:latin typeface="Times New Roman"/>
                <a:cs typeface="Times New Roman"/>
              </a:rPr>
              <a:t>Nurse</a:t>
            </a:r>
            <a:r>
              <a:rPr lang="en-US" sz="2400" spc="204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should</a:t>
            </a:r>
            <a:r>
              <a:rPr lang="en-US" sz="2400" spc="2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assure</a:t>
            </a:r>
            <a:r>
              <a:rPr lang="en-US" sz="2400" spc="2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that</a:t>
            </a:r>
            <a:r>
              <a:rPr lang="en-US" sz="2400" spc="2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all</a:t>
            </a:r>
            <a:r>
              <a:rPr lang="en-US" sz="2400" spc="19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procedures</a:t>
            </a:r>
            <a:r>
              <a:rPr lang="en-US" sz="2400" spc="2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on</a:t>
            </a:r>
            <a:r>
              <a:rPr lang="en-US" sz="2400" spc="2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2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patient</a:t>
            </a:r>
            <a:r>
              <a:rPr lang="en-US" sz="2400" spc="2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are</a:t>
            </a:r>
            <a:r>
              <a:rPr lang="en-US" sz="2400" spc="2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done</a:t>
            </a:r>
            <a:r>
              <a:rPr lang="en-US" sz="2400" spc="2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under</a:t>
            </a:r>
            <a:r>
              <a:rPr lang="en-US" sz="2400" spc="22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sterile </a:t>
            </a:r>
            <a:r>
              <a:rPr lang="en-US" sz="2400" dirty="0">
                <a:latin typeface="Times New Roman"/>
                <a:cs typeface="Times New Roman"/>
              </a:rPr>
              <a:t>conditions.</a:t>
            </a:r>
            <a:r>
              <a:rPr lang="en-US" sz="2400" spc="229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Swabs</a:t>
            </a:r>
            <a:r>
              <a:rPr lang="en-US" sz="2400" spc="2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are</a:t>
            </a:r>
            <a:r>
              <a:rPr lang="en-US" sz="2400" spc="23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cultured</a:t>
            </a:r>
            <a:r>
              <a:rPr lang="en-US" sz="2400" spc="22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from</a:t>
            </a:r>
            <a:r>
              <a:rPr lang="en-US" sz="2400" spc="2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21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variety</a:t>
            </a:r>
            <a:r>
              <a:rPr lang="en-US" sz="2400" spc="2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of</a:t>
            </a:r>
            <a:r>
              <a:rPr lang="en-US" sz="2400" spc="225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locations</a:t>
            </a:r>
            <a:r>
              <a:rPr lang="en-US" sz="2400" spc="2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throughout</a:t>
            </a:r>
            <a:r>
              <a:rPr lang="en-US" sz="2400" spc="240" dirty="0">
                <a:latin typeface="Times New Roman"/>
                <a:cs typeface="Times New Roman"/>
              </a:rPr>
              <a:t> </a:t>
            </a:r>
            <a:r>
              <a:rPr lang="en-US" sz="2400" spc="-25" dirty="0">
                <a:latin typeface="Times New Roman"/>
                <a:cs typeface="Times New Roman"/>
              </a:rPr>
              <a:t>the </a:t>
            </a:r>
            <a:r>
              <a:rPr lang="en-US" sz="2400" dirty="0">
                <a:latin typeface="Times New Roman"/>
                <a:cs typeface="Times New Roman"/>
              </a:rPr>
              <a:t>operation</a:t>
            </a:r>
            <a:r>
              <a:rPr lang="en-US" sz="2400" spc="10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theatre</a:t>
            </a:r>
            <a:r>
              <a:rPr lang="en-US" sz="2400" spc="95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to</a:t>
            </a:r>
            <a:r>
              <a:rPr lang="en-US" sz="2400" spc="10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determine</a:t>
            </a:r>
            <a:r>
              <a:rPr lang="en-US" sz="2400" spc="10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95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theaters</a:t>
            </a:r>
            <a:r>
              <a:rPr lang="en-US" sz="2400" spc="10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sterility.it</a:t>
            </a:r>
            <a:r>
              <a:rPr lang="en-US" sz="2400" spc="95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is</a:t>
            </a:r>
            <a:r>
              <a:rPr lang="en-US" sz="2400" spc="100" dirty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imperative</a:t>
            </a:r>
            <a:r>
              <a:rPr lang="en-US" sz="2400" spc="100" dirty="0">
                <a:latin typeface="Times New Roman"/>
                <a:cs typeface="Times New Roman"/>
              </a:rPr>
              <a:t>  </a:t>
            </a:r>
            <a:r>
              <a:rPr lang="en-US" sz="2400" spc="-20" dirty="0">
                <a:latin typeface="Times New Roman"/>
                <a:cs typeface="Times New Roman"/>
              </a:rPr>
              <a:t>that </a:t>
            </a:r>
            <a:r>
              <a:rPr lang="en-US" sz="2400" dirty="0">
                <a:latin typeface="Times New Roman"/>
                <a:cs typeface="Times New Roman"/>
              </a:rPr>
              <a:t>procedure</a:t>
            </a:r>
            <a:r>
              <a:rPr lang="en-US" sz="2400" spc="-5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on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patient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is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conducted</a:t>
            </a:r>
            <a:r>
              <a:rPr lang="en-US" sz="2400" spc="-4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under</a:t>
            </a: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sterile</a:t>
            </a:r>
            <a:r>
              <a:rPr lang="en-US" sz="2400" spc="-30" dirty="0"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Times New Roman"/>
                <a:cs typeface="Times New Roman"/>
              </a:rPr>
              <a:t>conditions.</a:t>
            </a:r>
            <a:endParaRPr lang="en-US" sz="24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9746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FD110-6155-4553-3761-71DFC4958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sz="54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Conti…</a:t>
            </a:r>
            <a:endParaRPr lang="en-US" sz="5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2C94D-C218-2D5B-0A73-551863D9C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11" y="2452349"/>
            <a:ext cx="11808456" cy="4174730"/>
          </a:xfrm>
        </p:spPr>
        <p:txBody>
          <a:bodyPr>
            <a:normAutofit/>
          </a:bodyPr>
          <a:lstStyle/>
          <a:p>
            <a:pPr marL="12065" marR="5715" indent="0">
              <a:lnSpc>
                <a:spcPct val="90000"/>
              </a:lnSpc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Obstetric</a:t>
            </a:r>
            <a:r>
              <a:rPr lang="en-US" sz="2800" b="1" spc="3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units:</a:t>
            </a:r>
            <a:r>
              <a:rPr lang="en-US" sz="2800" b="1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800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wound</a:t>
            </a:r>
            <a:r>
              <a:rPr lang="en-US" sz="2800" spc="3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  <a:r>
              <a:rPr lang="en-US" sz="2800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800" spc="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birth</a:t>
            </a:r>
            <a:r>
              <a:rPr lang="en-US" sz="2800" spc="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canal</a:t>
            </a:r>
            <a:r>
              <a:rPr lang="en-US" sz="2800" spc="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en-US" sz="2800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childbirth</a:t>
            </a:r>
            <a:r>
              <a:rPr lang="en-US" sz="2800" spc="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abortion</a:t>
            </a:r>
            <a:r>
              <a:rPr lang="en-US" sz="28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8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</a:t>
            </a:r>
            <a:r>
              <a:rPr lang="en-US" sz="28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</a:t>
            </a:r>
            <a:r>
              <a:rPr lang="en-US" sz="28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8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maternal</a:t>
            </a:r>
            <a:r>
              <a:rPr lang="en-US" sz="28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mortality</a:t>
            </a:r>
            <a:r>
              <a:rPr lang="en-US" sz="28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rate.</a:t>
            </a:r>
            <a:r>
              <a:rPr lang="en-US" sz="28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800"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</a:t>
            </a:r>
            <a:r>
              <a:rPr lang="en-US" sz="28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8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28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  <a:r>
              <a:rPr lang="en-US" sz="2800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spreads</a:t>
            </a:r>
            <a:r>
              <a:rPr lang="en-US" sz="2800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800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causes</a:t>
            </a:r>
            <a:r>
              <a:rPr lang="en-US" sz="28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peritonitis</a:t>
            </a:r>
            <a:r>
              <a:rPr lang="en-US" sz="28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28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phlebitis.</a:t>
            </a:r>
            <a:r>
              <a:rPr lang="en-US" sz="2800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800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nurse</a:t>
            </a:r>
            <a:r>
              <a:rPr lang="en-US" sz="2800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sz="28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en-US" sz="28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en-US" sz="2800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en-US" sz="2800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antenatal</a:t>
            </a:r>
            <a:r>
              <a:rPr lang="en-US" sz="28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care(before delivery),help</a:t>
            </a:r>
            <a:r>
              <a:rPr lang="en-US" sz="2800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en-US" sz="2800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delivery</a:t>
            </a:r>
            <a:r>
              <a:rPr lang="en-US" sz="2800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28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en-US" sz="2800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giving</a:t>
            </a:r>
            <a:r>
              <a:rPr lang="en-US" sz="28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birth</a:t>
            </a:r>
            <a:r>
              <a:rPr lang="en-US" sz="28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28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weeks</a:t>
            </a:r>
            <a:r>
              <a:rPr lang="en-US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called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puerperium. </a:t>
            </a:r>
          </a:p>
          <a:p>
            <a:pPr marL="12065" marR="5715" indent="0">
              <a:lnSpc>
                <a:spcPct val="90000"/>
              </a:lnSpc>
              <a:spcBef>
                <a:spcPts val="95"/>
              </a:spcBef>
              <a:buNone/>
              <a:tabLst>
                <a:tab pos="355600" algn="l"/>
              </a:tabLs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Intensive</a:t>
            </a:r>
            <a:r>
              <a:rPr lang="en-US" sz="2800"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28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nursery: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8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intensive</a:t>
            </a: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nurseries</a:t>
            </a:r>
            <a:r>
              <a:rPr lang="en-US" sz="28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especially,</a:t>
            </a:r>
            <a:r>
              <a:rPr lang="en-US" sz="2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staff</a:t>
            </a:r>
            <a:r>
              <a:rPr lang="en-US" sz="2800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800" spc="4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employed</a:t>
            </a:r>
            <a:r>
              <a:rPr lang="en-US" sz="2800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2800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en-US" sz="2800" spc="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en-US" sz="2800" spc="4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lang="en-US" sz="2800" spc="4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800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incubators,</a:t>
            </a:r>
            <a:r>
              <a:rPr lang="en-US" sz="2800" spc="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gastrostomy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feeding,</a:t>
            </a:r>
            <a:r>
              <a:rPr lang="en-US" sz="28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exchange</a:t>
            </a:r>
            <a:r>
              <a:rPr lang="en-US" sz="28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transfusion,</a:t>
            </a:r>
            <a:r>
              <a:rPr lang="en-US" sz="28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respirator</a:t>
            </a:r>
            <a:r>
              <a:rPr lang="en-US" sz="28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8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umbilical</a:t>
            </a:r>
            <a:r>
              <a:rPr lang="en-US" sz="28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catheters</a:t>
            </a:r>
            <a:r>
              <a:rPr lang="en-US" sz="28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en-US" sz="28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necessary</a:t>
            </a:r>
            <a:r>
              <a:rPr lang="en-US" sz="28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28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infants.</a:t>
            </a:r>
            <a:r>
              <a:rPr lang="en-US" sz="28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Nurses</a:t>
            </a:r>
            <a:r>
              <a:rPr lang="en-US" sz="28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en-US" sz="28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</a:t>
            </a:r>
            <a:r>
              <a:rPr lang="en-US" sz="280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  <a:r>
              <a:rPr lang="en-US" sz="28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8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</a:t>
            </a:r>
            <a:r>
              <a:rPr lang="en-US" sz="28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sterile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r>
              <a:rPr lang="en-US" sz="2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en-US" sz="2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intensive</a:t>
            </a:r>
            <a:r>
              <a:rPr lang="en-US" sz="2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2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nurseries.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168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A4347-7D4F-F223-F8F5-62EC855C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sz="4400" b="1" spc="-1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4400" b="1" spc="-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Dispose</a:t>
            </a:r>
            <a:r>
              <a:rPr lang="en-US" sz="4400" b="1" spc="-1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4400" b="1" spc="-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Biomedical</a:t>
            </a:r>
            <a:r>
              <a:rPr lang="en-US" sz="4400" b="1" spc="-1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Waste</a:t>
            </a:r>
            <a:endParaRPr lang="en-US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46F86-CB5B-2E8D-357F-156B9739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08" y="2452349"/>
            <a:ext cx="11569510" cy="4256923"/>
          </a:xfrm>
        </p:spPr>
        <p:txBody>
          <a:bodyPr>
            <a:normAutofit lnSpcReduction="10000"/>
          </a:bodyPr>
          <a:lstStyle/>
          <a:p>
            <a:pPr marL="12700" indent="0">
              <a:lnSpc>
                <a:spcPct val="90000"/>
              </a:lnSpc>
              <a:spcBef>
                <a:spcPts val="12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There</a:t>
            </a:r>
            <a:r>
              <a:rPr lang="en-US" sz="2800" spc="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must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be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</a:t>
            </a:r>
            <a:r>
              <a:rPr lang="en-US" sz="2800" spc="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appropriate</a:t>
            </a:r>
            <a:r>
              <a:rPr lang="en-US" sz="2800" spc="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way</a:t>
            </a:r>
            <a:r>
              <a:rPr lang="en-US" sz="2800" spc="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dispose</a:t>
            </a:r>
            <a:r>
              <a:rPr lang="en-US" sz="2800" spc="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biomedical</a:t>
            </a:r>
            <a:r>
              <a:rPr lang="en-US" sz="2800" spc="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waste,</a:t>
            </a:r>
            <a:r>
              <a:rPr lang="en-US" sz="2800" spc="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which</a:t>
            </a:r>
            <a:r>
              <a:rPr lang="en-US" sz="2800" spc="30" dirty="0">
                <a:latin typeface="Times New Roman"/>
                <a:cs typeface="Times New Roman"/>
              </a:rPr>
              <a:t> </a:t>
            </a:r>
            <a:r>
              <a:rPr lang="en-US" sz="2800" spc="-25" dirty="0">
                <a:latin typeface="Times New Roman"/>
                <a:cs typeface="Times New Roman"/>
              </a:rPr>
              <a:t>is </a:t>
            </a:r>
            <a:r>
              <a:rPr lang="en-US" sz="2800" dirty="0">
                <a:latin typeface="Times New Roman"/>
                <a:cs typeface="Times New Roman"/>
              </a:rPr>
              <a:t>based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upon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microbiology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principles. </a:t>
            </a:r>
          </a:p>
          <a:p>
            <a:pPr marL="12700" indent="0">
              <a:lnSpc>
                <a:spcPct val="90000"/>
              </a:lnSpc>
              <a:spcBef>
                <a:spcPts val="12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A</a:t>
            </a:r>
            <a:r>
              <a:rPr lang="en-US" sz="2800" spc="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Nurse</a:t>
            </a:r>
            <a:r>
              <a:rPr lang="en-US" sz="2800" spc="1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should</a:t>
            </a:r>
            <a:r>
              <a:rPr lang="en-US" sz="2800" spc="1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be</a:t>
            </a:r>
            <a:r>
              <a:rPr lang="en-US" sz="2800" spc="1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familiar</a:t>
            </a:r>
            <a:r>
              <a:rPr lang="en-US" sz="2800" spc="1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with</a:t>
            </a:r>
            <a:r>
              <a:rPr lang="en-US" sz="2800" spc="1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10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process</a:t>
            </a:r>
            <a:r>
              <a:rPr lang="en-US" sz="2800" spc="1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used</a:t>
            </a:r>
            <a:r>
              <a:rPr lang="en-US" sz="2800" spc="1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</a:t>
            </a:r>
            <a:r>
              <a:rPr lang="en-US" sz="2800" spc="114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hospital</a:t>
            </a:r>
            <a:r>
              <a:rPr lang="en-US" sz="2800" spc="9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1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create</a:t>
            </a:r>
            <a:r>
              <a:rPr lang="en-US" sz="2800" spc="90" dirty="0">
                <a:latin typeface="Times New Roman"/>
                <a:cs typeface="Times New Roman"/>
              </a:rPr>
              <a:t> </a:t>
            </a:r>
            <a:r>
              <a:rPr lang="en-US" sz="2800" spc="-25" dirty="0">
                <a:latin typeface="Times New Roman"/>
                <a:cs typeface="Times New Roman"/>
              </a:rPr>
              <a:t>and </a:t>
            </a:r>
            <a:r>
              <a:rPr lang="en-US" sz="2800" dirty="0">
                <a:latin typeface="Times New Roman"/>
                <a:cs typeface="Times New Roman"/>
              </a:rPr>
              <a:t>maintain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sterile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fields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based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on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microbiological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expertise. </a:t>
            </a:r>
          </a:p>
          <a:p>
            <a:pPr marL="12700" indent="0">
              <a:lnSpc>
                <a:spcPct val="90000"/>
              </a:lnSpc>
              <a:spcBef>
                <a:spcPts val="12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Effective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disposal</a:t>
            </a:r>
            <a:r>
              <a:rPr lang="en-US" sz="2800" spc="-4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sewage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waste. </a:t>
            </a:r>
          </a:p>
          <a:p>
            <a:pPr marL="12700" indent="0">
              <a:lnSpc>
                <a:spcPct val="90000"/>
              </a:lnSpc>
              <a:spcBef>
                <a:spcPts val="12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With</a:t>
            </a:r>
            <a:r>
              <a:rPr lang="en-US" sz="2800" spc="47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microbiology</a:t>
            </a:r>
            <a:r>
              <a:rPr lang="en-US" sz="2800" spc="47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forming</a:t>
            </a:r>
            <a:r>
              <a:rPr lang="en-US" sz="2800" spc="47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45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foundation</a:t>
            </a:r>
            <a:r>
              <a:rPr lang="en-US" sz="2800" spc="459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459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professional</a:t>
            </a:r>
            <a:r>
              <a:rPr lang="en-US" sz="2800" spc="47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nursing,</a:t>
            </a:r>
            <a:r>
              <a:rPr lang="en-US" sz="2800" spc="470" dirty="0">
                <a:latin typeface="Times New Roman"/>
                <a:cs typeface="Times New Roman"/>
              </a:rPr>
              <a:t> </a:t>
            </a:r>
            <a:r>
              <a:rPr lang="en-US" sz="2800" spc="-25" dirty="0">
                <a:latin typeface="Times New Roman"/>
                <a:cs typeface="Times New Roman"/>
              </a:rPr>
              <a:t>the </a:t>
            </a:r>
            <a:r>
              <a:rPr lang="en-US" sz="2800" dirty="0">
                <a:latin typeface="Times New Roman"/>
                <a:cs typeface="Times New Roman"/>
              </a:rPr>
              <a:t>nurse</a:t>
            </a:r>
            <a:r>
              <a:rPr lang="en-US" sz="2800" spc="8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has</a:t>
            </a:r>
            <a:r>
              <a:rPr lang="en-US" sz="2800" spc="9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an</a:t>
            </a:r>
            <a:r>
              <a:rPr lang="en-US" sz="2800" spc="9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increasing</a:t>
            </a:r>
            <a:r>
              <a:rPr lang="en-US" sz="2800" spc="9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responsibility</a:t>
            </a:r>
            <a:r>
              <a:rPr lang="en-US" sz="2800" spc="8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to</a:t>
            </a:r>
            <a:r>
              <a:rPr lang="en-US" sz="2800" spc="8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practice</a:t>
            </a:r>
            <a:r>
              <a:rPr lang="en-US" sz="2800" spc="9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85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teach</a:t>
            </a:r>
            <a:r>
              <a:rPr lang="en-US" sz="2800" spc="90" dirty="0">
                <a:latin typeface="Times New Roman"/>
                <a:cs typeface="Times New Roman"/>
              </a:rPr>
              <a:t>  </a:t>
            </a:r>
            <a:r>
              <a:rPr lang="en-US" sz="2800" spc="-10" dirty="0">
                <a:latin typeface="Times New Roman"/>
                <a:cs typeface="Times New Roman"/>
              </a:rPr>
              <a:t>hygienic </a:t>
            </a:r>
            <a:r>
              <a:rPr lang="en-US" sz="2800" dirty="0">
                <a:latin typeface="Times New Roman"/>
                <a:cs typeface="Times New Roman"/>
              </a:rPr>
              <a:t>measures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both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in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the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care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and</a:t>
            </a:r>
            <a:r>
              <a:rPr lang="en-US" sz="2800" spc="-1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prevention</a:t>
            </a:r>
            <a:r>
              <a:rPr lang="en-US" sz="2800" spc="-35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of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spc="-10" dirty="0">
                <a:latin typeface="Times New Roman"/>
                <a:cs typeface="Times New Roman"/>
              </a:rPr>
              <a:t>disease. </a:t>
            </a:r>
          </a:p>
          <a:p>
            <a:pPr marL="12700" indent="0">
              <a:lnSpc>
                <a:spcPct val="90000"/>
              </a:lnSpc>
              <a:spcBef>
                <a:spcPts val="1295"/>
              </a:spcBef>
              <a:buNone/>
              <a:tabLst>
                <a:tab pos="355600" algn="l"/>
              </a:tabLst>
            </a:pPr>
            <a:r>
              <a:rPr lang="en-US" sz="2800" dirty="0">
                <a:latin typeface="Times New Roman"/>
                <a:cs typeface="Times New Roman"/>
              </a:rPr>
              <a:t>Proper</a:t>
            </a:r>
            <a:r>
              <a:rPr lang="en-US" sz="2800" spc="12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biomedical</a:t>
            </a:r>
            <a:r>
              <a:rPr lang="en-US" sz="2800" spc="114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waste</a:t>
            </a:r>
            <a:r>
              <a:rPr lang="en-US" sz="2800" spc="114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dispose</a:t>
            </a:r>
            <a:r>
              <a:rPr lang="en-US" sz="2800" spc="12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based</a:t>
            </a:r>
            <a:r>
              <a:rPr lang="en-US" sz="2800" spc="12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on</a:t>
            </a:r>
            <a:r>
              <a:rPr lang="en-US" sz="2800" spc="12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microbiology</a:t>
            </a:r>
            <a:r>
              <a:rPr lang="en-US" sz="2800" spc="120" dirty="0">
                <a:latin typeface="Times New Roman"/>
                <a:cs typeface="Times New Roman"/>
              </a:rPr>
              <a:t>  </a:t>
            </a:r>
            <a:r>
              <a:rPr lang="en-US" sz="2800" dirty="0">
                <a:latin typeface="Times New Roman"/>
                <a:cs typeface="Times New Roman"/>
              </a:rPr>
              <a:t>principle</a:t>
            </a:r>
            <a:r>
              <a:rPr lang="en-US" sz="2800" spc="120" dirty="0">
                <a:latin typeface="Times New Roman"/>
                <a:cs typeface="Times New Roman"/>
              </a:rPr>
              <a:t>  </a:t>
            </a:r>
            <a:r>
              <a:rPr lang="en-US" sz="2800" spc="-25" dirty="0">
                <a:latin typeface="Times New Roman"/>
                <a:cs typeface="Times New Roman"/>
              </a:rPr>
              <a:t>is </a:t>
            </a:r>
            <a:r>
              <a:rPr lang="en-US" sz="2800" spc="-10" dirty="0">
                <a:latin typeface="Times New Roman"/>
                <a:cs typeface="Times New Roman"/>
              </a:rPr>
              <a:t>required.</a:t>
            </a:r>
            <a:endParaRPr lang="en-US" sz="28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6942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7E4204-E93C-417B-9ED0-F81552DE8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8E4A00-82CC-4AD0-B631-F820AEE40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63665DF-25B8-4EE2-8F85-921EF38BE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00AEC-80E1-FE86-5E07-28324436F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Conti... </a:t>
            </a: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B3378DC2-950E-4B63-B833-32DE4719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F5DB8-9420-1C62-450C-123655C77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64" y="2570044"/>
            <a:ext cx="7569234" cy="3658689"/>
          </a:xfrm>
        </p:spPr>
        <p:txBody>
          <a:bodyPr>
            <a:normAutofit/>
          </a:bodyPr>
          <a:lstStyle/>
          <a:p>
            <a:pPr marL="12700" indent="0">
              <a:spcBef>
                <a:spcPts val="1295"/>
              </a:spcBef>
              <a:buNone/>
              <a:tabLst>
                <a:tab pos="355600" algn="l"/>
              </a:tabLst>
            </a:pPr>
            <a:r>
              <a:rPr lang="en-US" sz="3200" dirty="0">
                <a:latin typeface="Times New Roman"/>
                <a:cs typeface="Times New Roman"/>
              </a:rPr>
              <a:t>Biomedical</a:t>
            </a:r>
            <a:r>
              <a:rPr lang="en-US" sz="3200" spc="70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waste</a:t>
            </a:r>
            <a:r>
              <a:rPr lang="en-US" sz="3200" spc="75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must</a:t>
            </a:r>
            <a:r>
              <a:rPr lang="en-US" sz="3200" spc="65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be</a:t>
            </a:r>
            <a:r>
              <a:rPr lang="en-US" sz="3200" spc="55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disposed</a:t>
            </a:r>
            <a:r>
              <a:rPr lang="en-US" sz="3200" spc="60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of.</a:t>
            </a:r>
            <a:r>
              <a:rPr lang="en-US" sz="3200" spc="75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If</a:t>
            </a:r>
            <a:r>
              <a:rPr lang="en-US" sz="3200" spc="70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biomedical</a:t>
            </a:r>
            <a:r>
              <a:rPr lang="en-US" sz="3200" spc="75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waste</a:t>
            </a:r>
            <a:r>
              <a:rPr lang="en-US" sz="3200" spc="80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is</a:t>
            </a:r>
            <a:r>
              <a:rPr lang="en-US" sz="3200" spc="65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not</a:t>
            </a:r>
            <a:r>
              <a:rPr lang="en-US" sz="3200" spc="65" dirty="0">
                <a:latin typeface="Times New Roman"/>
                <a:cs typeface="Times New Roman"/>
              </a:rPr>
              <a:t> </a:t>
            </a:r>
            <a:r>
              <a:rPr lang="en-US" sz="3200" spc="-10" dirty="0">
                <a:latin typeface="Times New Roman"/>
                <a:cs typeface="Times New Roman"/>
              </a:rPr>
              <a:t>properly </a:t>
            </a:r>
            <a:r>
              <a:rPr lang="en-US" sz="3200" dirty="0">
                <a:latin typeface="Times New Roman"/>
                <a:cs typeface="Times New Roman"/>
              </a:rPr>
              <a:t>disposed</a:t>
            </a:r>
            <a:r>
              <a:rPr lang="en-US" sz="3200" spc="-50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of,</a:t>
            </a:r>
            <a:r>
              <a:rPr lang="en-US" sz="3200" spc="-25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it</a:t>
            </a:r>
            <a:r>
              <a:rPr lang="en-US" sz="3200" spc="-20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may result</a:t>
            </a:r>
            <a:r>
              <a:rPr lang="en-US" sz="3200" spc="-35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in</a:t>
            </a:r>
            <a:r>
              <a:rPr lang="en-US" sz="3200" spc="-5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the</a:t>
            </a:r>
            <a:r>
              <a:rPr lang="en-US" sz="3200" spc="-30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outbreak</a:t>
            </a:r>
            <a:r>
              <a:rPr lang="en-US" sz="3200" spc="-45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of</a:t>
            </a:r>
            <a:r>
              <a:rPr lang="en-US" sz="3200" spc="-10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a</a:t>
            </a:r>
            <a:r>
              <a:rPr lang="en-US" sz="3200" spc="-20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terrible</a:t>
            </a:r>
            <a:r>
              <a:rPr lang="en-US" sz="3200" spc="-30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disease</a:t>
            </a:r>
            <a:r>
              <a:rPr lang="en-US" sz="3200" spc="-30" dirty="0">
                <a:latin typeface="Times New Roman"/>
                <a:cs typeface="Times New Roman"/>
              </a:rPr>
              <a:t> </a:t>
            </a:r>
            <a:r>
              <a:rPr lang="en-US" sz="3200" spc="-50" dirty="0">
                <a:latin typeface="Times New Roman"/>
                <a:cs typeface="Times New Roman"/>
              </a:rPr>
              <a:t>.</a:t>
            </a:r>
            <a:endParaRPr lang="en-US" sz="32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object 9">
            <a:extLst>
              <a:ext uri="{FF2B5EF4-FFF2-40B4-BE49-F238E27FC236}">
                <a16:creationId xmlns:a16="http://schemas.microsoft.com/office/drawing/2014/main" id="{1AEAD76F-59D4-BA87-4450-1CF7AF5C40A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3505" y="3311373"/>
            <a:ext cx="4613933" cy="31974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36844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Infinite question marks in 3D rendering">
            <a:extLst>
              <a:ext uri="{FF2B5EF4-FFF2-40B4-BE49-F238E27FC236}">
                <a16:creationId xmlns:a16="http://schemas.microsoft.com/office/drawing/2014/main" id="{D1E0B91A-FAA9-3A90-D4CE-CC1CA260C7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l="3049" t="23391" r="60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8083E-B3D9-A5BE-E284-49BEF97C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506" y="2245279"/>
            <a:ext cx="8112898" cy="19741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Question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50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yellow sign with white text&#10;&#10;AI-generated content may be incorrect.">
            <a:extLst>
              <a:ext uri="{FF2B5EF4-FFF2-40B4-BE49-F238E27FC236}">
                <a16:creationId xmlns:a16="http://schemas.microsoft.com/office/drawing/2014/main" id="{A91B281E-44F3-E23F-C899-B60A7D25F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17" y="643467"/>
            <a:ext cx="8346166" cy="55710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55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8FF40-1631-0DB0-CB87-BB91B886D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46DA3D-AB51-36DE-1FFC-8C3EE726A6BD}"/>
              </a:ext>
            </a:extLst>
          </p:cNvPr>
          <p:cNvSpPr/>
          <p:nvPr/>
        </p:nvSpPr>
        <p:spPr>
          <a:xfrm rot="18588574">
            <a:off x="8985461" y="3995564"/>
            <a:ext cx="2747247" cy="248242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E58A2-3232-8C66-DE26-9D18AAB2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50" y="365125"/>
            <a:ext cx="8313964" cy="1325563"/>
          </a:xfrm>
          <a:solidFill>
            <a:srgbClr val="326925"/>
          </a:solidFill>
        </p:spPr>
        <p:txBody>
          <a:bodyPr>
            <a:normAutofit/>
          </a:bodyPr>
          <a:lstStyle/>
          <a:p>
            <a:pPr algn="ctr"/>
            <a:r>
              <a:rPr lang="en-US" sz="4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Unit No # 1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 descr="A logo of a medical science&#10;&#10;AI-generated content may be incorrect.">
            <a:extLst>
              <a:ext uri="{FF2B5EF4-FFF2-40B4-BE49-F238E27FC236}">
                <a16:creationId xmlns:a16="http://schemas.microsoft.com/office/drawing/2014/main" id="{5F83F44F-59E5-B38D-BF8C-973B2A3B5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232"/>
            <a:ext cx="1885950" cy="1905000"/>
          </a:xfr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C839506-FF02-43EA-936E-049417E0C879}"/>
              </a:ext>
            </a:extLst>
          </p:cNvPr>
          <p:cNvSpPr/>
          <p:nvPr/>
        </p:nvSpPr>
        <p:spPr>
          <a:xfrm>
            <a:off x="2252546" y="2567137"/>
            <a:ext cx="7793608" cy="2790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algn="ctr">
              <a:spcBef>
                <a:spcPts val="675"/>
              </a:spcBef>
              <a:tabLst>
                <a:tab pos="356235" algn="l"/>
              </a:tabLst>
            </a:pPr>
            <a:r>
              <a:rPr lang="en-US" sz="4000" b="1" dirty="0">
                <a:latin typeface="Times New Roman"/>
                <a:cs typeface="Times New Roman"/>
              </a:rPr>
              <a:t>Introduction</a:t>
            </a:r>
            <a:r>
              <a:rPr lang="en-US" sz="4000" b="1" spc="-60" dirty="0">
                <a:latin typeface="Times New Roman"/>
                <a:cs typeface="Times New Roman"/>
              </a:rPr>
              <a:t> </a:t>
            </a:r>
            <a:r>
              <a:rPr lang="en-US" sz="4000" b="1" dirty="0">
                <a:latin typeface="Times New Roman"/>
                <a:cs typeface="Times New Roman"/>
              </a:rPr>
              <a:t>to</a:t>
            </a:r>
            <a:r>
              <a:rPr lang="en-US" sz="4000" b="1" spc="-25" dirty="0">
                <a:latin typeface="Times New Roman"/>
                <a:cs typeface="Times New Roman"/>
              </a:rPr>
              <a:t> </a:t>
            </a:r>
            <a:r>
              <a:rPr lang="en-US" sz="4000" b="1" dirty="0">
                <a:latin typeface="Times New Roman"/>
                <a:cs typeface="Times New Roman"/>
              </a:rPr>
              <a:t>Microbiology</a:t>
            </a:r>
          </a:p>
          <a:p>
            <a:pPr marL="12065" algn="ctr">
              <a:lnSpc>
                <a:spcPct val="100000"/>
              </a:lnSpc>
              <a:spcBef>
                <a:spcPts val="675"/>
              </a:spcBef>
              <a:tabLst>
                <a:tab pos="356235" algn="l"/>
              </a:tabLst>
            </a:pPr>
            <a:endParaRPr lang="en-US" sz="4000" b="1" spc="-10" dirty="0"/>
          </a:p>
          <a:p>
            <a:pPr marL="12065" algn="ctr">
              <a:lnSpc>
                <a:spcPct val="100000"/>
              </a:lnSpc>
              <a:spcBef>
                <a:spcPts val="675"/>
              </a:spcBef>
              <a:tabLst>
                <a:tab pos="356235" algn="l"/>
              </a:tabLst>
            </a:pPr>
            <a:r>
              <a:rPr lang="en-US" sz="2000" b="1" spc="-10" dirty="0">
                <a:latin typeface="Times New Roman"/>
                <a:cs typeface="Times New Roman"/>
              </a:rPr>
              <a:t>By</a:t>
            </a:r>
          </a:p>
          <a:p>
            <a:pPr marL="12065" algn="ctr">
              <a:lnSpc>
                <a:spcPct val="100000"/>
              </a:lnSpc>
              <a:spcBef>
                <a:spcPts val="675"/>
              </a:spcBef>
              <a:tabLst>
                <a:tab pos="356235" algn="l"/>
              </a:tabLst>
            </a:pPr>
            <a:r>
              <a:rPr lang="en-US" sz="3200" b="1" spc="-10" dirty="0">
                <a:latin typeface="Times New Roman"/>
                <a:cs typeface="Times New Roman"/>
              </a:rPr>
              <a:t> Zull e Nourain</a:t>
            </a:r>
          </a:p>
          <a:p>
            <a:pPr marL="12065" algn="ctr">
              <a:lnSpc>
                <a:spcPct val="100000"/>
              </a:lnSpc>
              <a:spcBef>
                <a:spcPts val="675"/>
              </a:spcBef>
              <a:tabLst>
                <a:tab pos="356235" algn="l"/>
              </a:tabLst>
            </a:pP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E0F61E8-B6C5-CCE7-3CE5-848652CFBC6D}"/>
              </a:ext>
            </a:extLst>
          </p:cNvPr>
          <p:cNvSpPr txBox="1">
            <a:spLocks/>
          </p:cNvSpPr>
          <p:nvPr/>
        </p:nvSpPr>
        <p:spPr>
          <a:xfrm>
            <a:off x="1885950" y="6138956"/>
            <a:ext cx="7900307" cy="677348"/>
          </a:xfrm>
          <a:prstGeom prst="rect">
            <a:avLst/>
          </a:prstGeom>
          <a:solidFill>
            <a:srgbClr val="32692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Global Institute of Medical Sciences-GIMS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54BC28-D2FF-A729-9D3F-E2F88CA47D38}"/>
              </a:ext>
            </a:extLst>
          </p:cNvPr>
          <p:cNvSpPr/>
          <p:nvPr/>
        </p:nvSpPr>
        <p:spPr>
          <a:xfrm rot="19437395">
            <a:off x="-385305" y="3112696"/>
            <a:ext cx="4489445" cy="329783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Content Placeholder 8" descr="A logo of a medical science&#10;&#10;AI-generated content may be incorrect.">
            <a:extLst>
              <a:ext uri="{FF2B5EF4-FFF2-40B4-BE49-F238E27FC236}">
                <a16:creationId xmlns:a16="http://schemas.microsoft.com/office/drawing/2014/main" id="{374D8547-2CF8-BA84-4EC8-BF700B86D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914" y="95347"/>
            <a:ext cx="1992086" cy="2012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421303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E34A7-CBDA-4C74-B8D7-9185ED78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n-US" b="1" spc="-1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  <a:endParaRPr lang="en-US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FA99D-58FF-CAA5-1726-BDDCFC1AB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63" y="2567593"/>
            <a:ext cx="10497449" cy="3484879"/>
          </a:xfrm>
        </p:spPr>
        <p:txBody>
          <a:bodyPr>
            <a:normAutofit/>
          </a:bodyPr>
          <a:lstStyle/>
          <a:p>
            <a:pPr marR="0" lvl="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 the completion of this unit learners will be able to: </a:t>
            </a:r>
          </a:p>
          <a:p>
            <a:pPr marR="0" lvl="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Define microbiology, Also Discuss sub discipline of microbiology </a:t>
            </a:r>
          </a:p>
          <a:p>
            <a:pPr marR="0" lvl="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Importance of microbiology in nursing practice </a:t>
            </a:r>
          </a:p>
          <a:p>
            <a:pPr marR="0" lvl="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 and Contribution of microbiology </a:t>
            </a:r>
          </a:p>
          <a:p>
            <a:pPr marR="0" lvl="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(Scientist name) Antonie van Leeuwenhoek, Francesco Redi Louis Pasteur ,Robert Koch Eukaryotic vs. Prokaryotic cell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Classification of Bacteria based on nutritional requirement and morphology.</a:t>
            </a:r>
          </a:p>
          <a:p>
            <a:pPr marR="0" lvl="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Basic nutritional requirements of microorganisms.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Basic properties of Virus.</a:t>
            </a:r>
          </a:p>
        </p:txBody>
      </p:sp>
    </p:spTree>
    <p:extLst>
      <p:ext uri="{BB962C8B-B14F-4D97-AF65-F5344CB8AC3E}">
        <p14:creationId xmlns:p14="http://schemas.microsoft.com/office/powerpoint/2010/main" val="2841357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boratory microscope">
            <a:extLst>
              <a:ext uri="{FF2B5EF4-FFF2-40B4-BE49-F238E27FC236}">
                <a16:creationId xmlns:a16="http://schemas.microsoft.com/office/drawing/2014/main" id="{958039CD-03C7-12C4-68FC-0BC6F699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b="15730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DE08A-9CDB-F9DE-AF64-58E8D2F8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8453822" cy="87853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INTRODUTION MICROBIOLOGY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E8172-732F-1F0A-88B2-20F85C479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368" y="1331258"/>
            <a:ext cx="11279646" cy="5422082"/>
          </a:xfrm>
        </p:spPr>
        <p:txBody>
          <a:bodyPr>
            <a:normAutofit/>
          </a:bodyPr>
          <a:lstStyle/>
          <a:p>
            <a:pPr marL="469899" indent="-457200">
              <a:spcBef>
                <a:spcPts val="1295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13384" algn="l"/>
              </a:tabLs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en-US" sz="3200" spc="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Microbiology</a:t>
            </a:r>
            <a:r>
              <a:rPr lang="en-US" sz="32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derives</a:t>
            </a:r>
            <a:r>
              <a:rPr lang="en-US" sz="3200" spc="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en-US" sz="32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  <a:r>
              <a:rPr lang="en-US" sz="3200" spc="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US" sz="3200" spc="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en-US" sz="3200" spc="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Greek</a:t>
            </a:r>
            <a:r>
              <a:rPr lang="en-US" sz="32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words</a:t>
            </a:r>
            <a:r>
              <a:rPr lang="en-US" sz="32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[small]</a:t>
            </a:r>
            <a:r>
              <a:rPr lang="en-US"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bios</a:t>
            </a:r>
            <a:r>
              <a:rPr lang="en-US" sz="3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[life]</a:t>
            </a:r>
            <a:r>
              <a:rPr lang="en-US"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3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logos</a:t>
            </a:r>
            <a:r>
              <a:rPr lang="en-US" sz="3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[study]. </a:t>
            </a:r>
          </a:p>
          <a:p>
            <a:pPr marL="469899" indent="-457200">
              <a:spcBef>
                <a:spcPts val="1295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13384" algn="l"/>
              </a:tabLs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Microbiology</a:t>
            </a:r>
            <a:r>
              <a:rPr lang="en-US" sz="32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3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n-US" sz="3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3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deals</a:t>
            </a:r>
            <a:r>
              <a:rPr lang="en-US" sz="3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3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en-US"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microorganisms. </a:t>
            </a:r>
          </a:p>
          <a:p>
            <a:pPr marL="469899" indent="-457200">
              <a:spcBef>
                <a:spcPts val="1295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13384" algn="l"/>
              </a:tabLs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Microbiology</a:t>
            </a:r>
            <a:r>
              <a:rPr lang="en-US" sz="3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32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en-US" sz="3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those </a:t>
            </a:r>
            <a:r>
              <a:rPr lang="en-US" sz="3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microscopic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organisms</a:t>
            </a:r>
            <a:r>
              <a:rPr lang="en-US" sz="32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32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agents</a:t>
            </a:r>
            <a:r>
              <a:rPr lang="en-US" sz="32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32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32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</a:t>
            </a:r>
            <a:r>
              <a:rPr lang="en-US" sz="32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that cannot</a:t>
            </a:r>
            <a:r>
              <a:rPr lang="en-US" sz="3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3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seen</a:t>
            </a:r>
            <a:r>
              <a:rPr lang="en-US" sz="3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naked </a:t>
            </a:r>
            <a:r>
              <a:rPr lang="en-US"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eye.</a:t>
            </a:r>
          </a:p>
          <a:p>
            <a:pPr marL="469899" indent="-457200">
              <a:spcBef>
                <a:spcPts val="1295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13384" algn="l"/>
              </a:tabLs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Microorganisms are present everywhere on earth, including human beings, animals, plants, soil, water, food and atmosphere </a:t>
            </a:r>
          </a:p>
          <a:p>
            <a:pPr marL="469899" indent="-457200">
              <a:spcBef>
                <a:spcPts val="1295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13384" algn="l"/>
              </a:tabLs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Microorganisms may be beneficial or harmful to human beings.</a:t>
            </a:r>
          </a:p>
        </p:txBody>
      </p:sp>
    </p:spTree>
    <p:extLst>
      <p:ext uri="{BB962C8B-B14F-4D97-AF65-F5344CB8AC3E}">
        <p14:creationId xmlns:p14="http://schemas.microsoft.com/office/powerpoint/2010/main" val="235926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642D4-8EA0-36C5-53DE-A77E7DB93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en-US" b="1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Disciplines</a:t>
            </a:r>
            <a:r>
              <a:rPr lang="en-US" b="1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b="1" spc="-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Microbiology</a:t>
            </a:r>
            <a:endParaRPr lang="en-US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60BF5-BF57-01CD-9A5E-AB4BFA579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6762731" cy="3484879"/>
          </a:xfrm>
        </p:spPr>
        <p:txBody>
          <a:bodyPr>
            <a:normAutofit/>
          </a:bodyPr>
          <a:lstStyle/>
          <a:p>
            <a:pPr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Bacteriology: The study of bacteria</a:t>
            </a:r>
          </a:p>
          <a:p>
            <a:pPr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Virology: The study of virus</a:t>
            </a:r>
          </a:p>
          <a:p>
            <a:pPr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Protozoology: The study of protozoa</a:t>
            </a:r>
          </a:p>
          <a:p>
            <a:pPr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Immunology: The study of immunity </a:t>
            </a:r>
          </a:p>
          <a:p>
            <a:pPr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Mycology: The study of fungi</a:t>
            </a:r>
          </a:p>
          <a:p>
            <a:pPr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Phycology: The study of algae</a:t>
            </a:r>
          </a:p>
          <a:p>
            <a:pPr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Parasitology The study of parasite</a:t>
            </a:r>
          </a:p>
        </p:txBody>
      </p:sp>
    </p:spTree>
    <p:extLst>
      <p:ext uri="{BB962C8B-B14F-4D97-AF65-F5344CB8AC3E}">
        <p14:creationId xmlns:p14="http://schemas.microsoft.com/office/powerpoint/2010/main" val="2486944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80651-7FA5-9E81-9C73-5AA216AEF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5102A-F907-C43A-0394-29F6FE8D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396727"/>
            <a:ext cx="10211011" cy="4008555"/>
          </a:xfrm>
        </p:spPr>
        <p:txBody>
          <a:bodyPr>
            <a:noAutofit/>
          </a:bodyPr>
          <a:lstStyle/>
          <a:p>
            <a:pPr marL="12700" indent="0">
              <a:lnSpc>
                <a:spcPct val="150000"/>
              </a:lnSpc>
              <a:spcBef>
                <a:spcPts val="105"/>
              </a:spcBef>
              <a:buNone/>
              <a:tabLst>
                <a:tab pos="355600" algn="l"/>
              </a:tabLst>
            </a:pPr>
            <a:r>
              <a:rPr lang="en-US" dirty="0">
                <a:latin typeface="Times New Roman"/>
                <a:cs typeface="Times New Roman"/>
              </a:rPr>
              <a:t>Father</a:t>
            </a:r>
            <a:r>
              <a:rPr lang="en-US" spc="-2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of</a:t>
            </a:r>
            <a:r>
              <a:rPr lang="en-US" spc="-2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Modern</a:t>
            </a:r>
            <a:r>
              <a:rPr lang="en-US" spc="-15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Microbiology: </a:t>
            </a:r>
            <a:r>
              <a:rPr lang="en-US" b="1" dirty="0">
                <a:latin typeface="Times New Roman"/>
                <a:cs typeface="Times New Roman"/>
              </a:rPr>
              <a:t>Louis</a:t>
            </a:r>
            <a:r>
              <a:rPr lang="en-US" b="1" spc="-15" dirty="0">
                <a:latin typeface="Times New Roman"/>
                <a:cs typeface="Times New Roman"/>
              </a:rPr>
              <a:t> </a:t>
            </a:r>
            <a:r>
              <a:rPr lang="en-US" b="1" spc="-10" dirty="0">
                <a:latin typeface="Times New Roman"/>
                <a:cs typeface="Times New Roman"/>
              </a:rPr>
              <a:t>Pasteur</a:t>
            </a:r>
          </a:p>
          <a:p>
            <a:pPr marL="12700" indent="0">
              <a:lnSpc>
                <a:spcPct val="150000"/>
              </a:lnSpc>
              <a:spcBef>
                <a:spcPts val="105"/>
              </a:spcBef>
              <a:buNone/>
              <a:tabLst>
                <a:tab pos="355600" algn="l"/>
              </a:tabLst>
            </a:pPr>
            <a:r>
              <a:rPr lang="en-US" dirty="0">
                <a:latin typeface="Times New Roman"/>
                <a:cs typeface="Times New Roman"/>
              </a:rPr>
              <a:t>Father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of</a:t>
            </a:r>
            <a:r>
              <a:rPr lang="en-US" spc="47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Biology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spc="-50" dirty="0">
                <a:latin typeface="Times New Roman"/>
                <a:cs typeface="Times New Roman"/>
              </a:rPr>
              <a:t>: </a:t>
            </a:r>
            <a:r>
              <a:rPr lang="en-US" b="1" spc="-10" dirty="0">
                <a:latin typeface="Times New Roman"/>
                <a:cs typeface="Times New Roman"/>
              </a:rPr>
              <a:t>Aristotle</a:t>
            </a:r>
          </a:p>
          <a:p>
            <a:pPr marL="12700" indent="0">
              <a:lnSpc>
                <a:spcPct val="150000"/>
              </a:lnSpc>
              <a:spcBef>
                <a:spcPts val="105"/>
              </a:spcBef>
              <a:buNone/>
              <a:tabLst>
                <a:tab pos="355600" algn="l"/>
              </a:tabLst>
            </a:pPr>
            <a:r>
              <a:rPr lang="en-US" dirty="0">
                <a:latin typeface="Times New Roman"/>
                <a:cs typeface="Times New Roman"/>
              </a:rPr>
              <a:t>Father</a:t>
            </a:r>
            <a:r>
              <a:rPr lang="en-US" spc="-2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of</a:t>
            </a:r>
            <a:r>
              <a:rPr lang="en-US" spc="-120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Antiseptics: </a:t>
            </a:r>
            <a:r>
              <a:rPr lang="en-US" b="1" dirty="0">
                <a:latin typeface="Times New Roman"/>
                <a:cs typeface="Times New Roman"/>
              </a:rPr>
              <a:t>Joseph</a:t>
            </a:r>
            <a:r>
              <a:rPr lang="en-US" b="1" spc="-20" dirty="0">
                <a:latin typeface="Times New Roman"/>
                <a:cs typeface="Times New Roman"/>
              </a:rPr>
              <a:t> </a:t>
            </a:r>
            <a:r>
              <a:rPr lang="en-US" b="1" spc="-10" dirty="0">
                <a:latin typeface="Times New Roman"/>
                <a:cs typeface="Times New Roman"/>
              </a:rPr>
              <a:t>Lister</a:t>
            </a:r>
          </a:p>
          <a:p>
            <a:pPr marL="12700" indent="0">
              <a:lnSpc>
                <a:spcPct val="150000"/>
              </a:lnSpc>
              <a:spcBef>
                <a:spcPts val="105"/>
              </a:spcBef>
              <a:buNone/>
              <a:tabLst>
                <a:tab pos="355600" algn="l"/>
              </a:tabLst>
            </a:pPr>
            <a:r>
              <a:rPr lang="en-US" dirty="0">
                <a:latin typeface="Times New Roman"/>
                <a:cs typeface="Times New Roman"/>
              </a:rPr>
              <a:t>Father</a:t>
            </a:r>
            <a:r>
              <a:rPr lang="en-US" spc="-2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of</a:t>
            </a:r>
            <a:r>
              <a:rPr lang="en-US" spc="-15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Cytology: </a:t>
            </a:r>
            <a:r>
              <a:rPr lang="en-US" b="1" dirty="0">
                <a:latin typeface="Times New Roman"/>
                <a:cs typeface="Times New Roman"/>
              </a:rPr>
              <a:t>Robert</a:t>
            </a:r>
            <a:r>
              <a:rPr lang="en-US" b="1" spc="-30" dirty="0">
                <a:latin typeface="Times New Roman"/>
                <a:cs typeface="Times New Roman"/>
              </a:rPr>
              <a:t> </a:t>
            </a:r>
            <a:r>
              <a:rPr lang="en-US" b="1" spc="-10" dirty="0">
                <a:latin typeface="Times New Roman"/>
                <a:cs typeface="Times New Roman"/>
              </a:rPr>
              <a:t>Hooke </a:t>
            </a:r>
          </a:p>
          <a:p>
            <a:pPr marL="12700" indent="0">
              <a:lnSpc>
                <a:spcPct val="150000"/>
              </a:lnSpc>
              <a:spcBef>
                <a:spcPts val="105"/>
              </a:spcBef>
              <a:buNone/>
              <a:tabLst>
                <a:tab pos="355600" algn="l"/>
              </a:tabLst>
            </a:pPr>
            <a:r>
              <a:rPr lang="en-US" dirty="0">
                <a:latin typeface="Times New Roman"/>
                <a:cs typeface="Times New Roman"/>
              </a:rPr>
              <a:t>Father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of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modern</a:t>
            </a:r>
            <a:r>
              <a:rPr lang="en-US" spc="-5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Bacteriology: </a:t>
            </a:r>
            <a:r>
              <a:rPr lang="en-US" b="1" dirty="0">
                <a:latin typeface="Times New Roman"/>
                <a:cs typeface="Times New Roman"/>
              </a:rPr>
              <a:t>Robert</a:t>
            </a:r>
            <a:r>
              <a:rPr lang="en-US" b="1" spc="-30" dirty="0">
                <a:latin typeface="Times New Roman"/>
                <a:cs typeface="Times New Roman"/>
              </a:rPr>
              <a:t> </a:t>
            </a:r>
            <a:r>
              <a:rPr lang="en-US" b="1" spc="-20" dirty="0">
                <a:latin typeface="Times New Roman"/>
                <a:cs typeface="Times New Roman"/>
              </a:rPr>
              <a:t>Koch</a:t>
            </a:r>
            <a:endParaRPr lang="en-US" b="1" spc="-10" dirty="0">
              <a:latin typeface="Times New Roman"/>
              <a:cs typeface="Times New Roman"/>
            </a:endParaRPr>
          </a:p>
          <a:p>
            <a:pPr marL="12700" indent="0">
              <a:lnSpc>
                <a:spcPct val="150000"/>
              </a:lnSpc>
              <a:spcBef>
                <a:spcPts val="105"/>
              </a:spcBef>
              <a:buNone/>
              <a:tabLst>
                <a:tab pos="355600" algn="l"/>
              </a:tabLst>
            </a:pPr>
            <a:r>
              <a:rPr lang="en-US" dirty="0">
                <a:latin typeface="Times New Roman"/>
                <a:cs typeface="Times New Roman"/>
              </a:rPr>
              <a:t>Father</a:t>
            </a:r>
            <a:r>
              <a:rPr lang="en-US" spc="-2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of</a:t>
            </a:r>
            <a:r>
              <a:rPr lang="en-US" spc="-15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microscope:</a:t>
            </a:r>
            <a:r>
              <a:rPr lang="nl-NL" b="1" dirty="0">
                <a:latin typeface="Times New Roman"/>
                <a:cs typeface="Times New Roman"/>
              </a:rPr>
              <a:t>Antonie</a:t>
            </a:r>
            <a:r>
              <a:rPr lang="nl-NL" b="1" spc="-45" dirty="0">
                <a:latin typeface="Times New Roman"/>
                <a:cs typeface="Times New Roman"/>
              </a:rPr>
              <a:t> </a:t>
            </a:r>
            <a:r>
              <a:rPr lang="nl-NL" b="1" dirty="0">
                <a:latin typeface="Times New Roman"/>
                <a:cs typeface="Times New Roman"/>
              </a:rPr>
              <a:t>van </a:t>
            </a:r>
            <a:r>
              <a:rPr lang="nl-NL" b="1" spc="-10" dirty="0">
                <a:latin typeface="Times New Roman"/>
                <a:cs typeface="Times New Roman"/>
              </a:rPr>
              <a:t>Leeuwenhoek</a:t>
            </a:r>
          </a:p>
          <a:p>
            <a:pPr marL="12700" indent="0">
              <a:lnSpc>
                <a:spcPct val="150000"/>
              </a:lnSpc>
              <a:spcBef>
                <a:spcPts val="105"/>
              </a:spcBef>
              <a:buNone/>
              <a:tabLst>
                <a:tab pos="355600" algn="l"/>
              </a:tabLst>
            </a:pPr>
            <a:r>
              <a:rPr lang="en-US" dirty="0">
                <a:latin typeface="Times New Roman"/>
                <a:cs typeface="Times New Roman"/>
              </a:rPr>
              <a:t>Father</a:t>
            </a:r>
            <a:r>
              <a:rPr lang="en-US" spc="-2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of</a:t>
            </a:r>
            <a:r>
              <a:rPr lang="en-US" spc="-15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virology:</a:t>
            </a:r>
            <a:r>
              <a:rPr lang="nl-NL" b="1" dirty="0">
                <a:latin typeface="Times New Roman"/>
                <a:cs typeface="Times New Roman"/>
              </a:rPr>
              <a:t>Martinus</a:t>
            </a:r>
            <a:r>
              <a:rPr lang="nl-NL" b="1" spc="-120" dirty="0">
                <a:latin typeface="Times New Roman"/>
                <a:cs typeface="Times New Roman"/>
              </a:rPr>
              <a:t> </a:t>
            </a:r>
            <a:r>
              <a:rPr lang="nl-NL" b="1" dirty="0">
                <a:latin typeface="Times New Roman"/>
                <a:cs typeface="Times New Roman"/>
              </a:rPr>
              <a:t>Willem</a:t>
            </a:r>
            <a:r>
              <a:rPr lang="nl-NL" b="1" spc="-80" dirty="0">
                <a:latin typeface="Times New Roman"/>
                <a:cs typeface="Times New Roman"/>
              </a:rPr>
              <a:t> </a:t>
            </a:r>
            <a:r>
              <a:rPr lang="nl-NL" b="1" spc="-10" dirty="0">
                <a:latin typeface="Times New Roman"/>
                <a:cs typeface="Times New Roman"/>
              </a:rPr>
              <a:t>Beijerink</a:t>
            </a:r>
            <a:endParaRPr lang="en-US" b="1" spc="-10" dirty="0">
              <a:latin typeface="Times New Roman"/>
              <a:cs typeface="Times New Roman"/>
            </a:endParaRPr>
          </a:p>
          <a:p>
            <a:pPr marL="12700" indent="0">
              <a:lnSpc>
                <a:spcPct val="150000"/>
              </a:lnSpc>
              <a:spcBef>
                <a:spcPts val="105"/>
              </a:spcBef>
              <a:buNone/>
              <a:tabLst>
                <a:tab pos="355600" algn="l"/>
              </a:tabLst>
            </a:pPr>
            <a:r>
              <a:rPr lang="en-US" dirty="0">
                <a:latin typeface="Times New Roman"/>
                <a:cs typeface="Times New Roman"/>
              </a:rPr>
              <a:t>Father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of</a:t>
            </a:r>
            <a:r>
              <a:rPr lang="en-US" spc="434" dirty="0">
                <a:latin typeface="Times New Roman"/>
                <a:cs typeface="Times New Roman"/>
              </a:rPr>
              <a:t> </a:t>
            </a:r>
            <a:r>
              <a:rPr lang="en-US" spc="-20" dirty="0">
                <a:latin typeface="Times New Roman"/>
                <a:cs typeface="Times New Roman"/>
              </a:rPr>
              <a:t>Vaccination</a:t>
            </a:r>
            <a:r>
              <a:rPr lang="en-US" spc="-4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/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Immunology</a:t>
            </a:r>
            <a:r>
              <a:rPr lang="en-US" b="1" dirty="0">
                <a:latin typeface="Times New Roman"/>
                <a:cs typeface="Times New Roman"/>
              </a:rPr>
              <a:t>: </a:t>
            </a:r>
            <a:r>
              <a:rPr lang="en-US" b="1" spc="459" dirty="0">
                <a:latin typeface="Times New Roman"/>
                <a:cs typeface="Times New Roman"/>
              </a:rPr>
              <a:t> </a:t>
            </a:r>
            <a:r>
              <a:rPr lang="en-US" b="1" dirty="0">
                <a:latin typeface="Times New Roman"/>
                <a:cs typeface="Times New Roman"/>
              </a:rPr>
              <a:t>Edward</a:t>
            </a:r>
            <a:r>
              <a:rPr lang="en-US" b="1" spc="-35" dirty="0">
                <a:latin typeface="Times New Roman"/>
                <a:cs typeface="Times New Roman"/>
              </a:rPr>
              <a:t> </a:t>
            </a:r>
            <a:r>
              <a:rPr lang="en-US" b="1" spc="-10" dirty="0">
                <a:latin typeface="Times New Roman"/>
                <a:cs typeface="Times New Roman"/>
              </a:rPr>
              <a:t>Janner</a:t>
            </a:r>
            <a:endParaRPr lang="en-US" b="1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50000"/>
              </a:lnSpc>
              <a:spcBef>
                <a:spcPts val="1680"/>
              </a:spcBef>
              <a:buFont typeface="Wingdings"/>
              <a:buChar char=""/>
              <a:tabLst>
                <a:tab pos="355600" algn="l"/>
              </a:tabLst>
            </a:pPr>
            <a:endParaRPr lang="en-US" dirty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314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>
    <a:spDef>
      <a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90425B7-5591-4D14-8B47-AC1C3F2CA379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853</TotalTime>
  <Words>3283</Words>
  <Application>Microsoft Office PowerPoint</Application>
  <PresentationFormat>Widescreen</PresentationFormat>
  <Paragraphs>259</Paragraphs>
  <Slides>47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Aptos</vt:lpstr>
      <vt:lpstr>Arial</vt:lpstr>
      <vt:lpstr>Century Gothic</vt:lpstr>
      <vt:lpstr>Courier New</vt:lpstr>
      <vt:lpstr>Google Sans</vt:lpstr>
      <vt:lpstr>Times New Roman</vt:lpstr>
      <vt:lpstr>Wingdings</vt:lpstr>
      <vt:lpstr>Wingdings 3</vt:lpstr>
      <vt:lpstr>Ion</vt:lpstr>
      <vt:lpstr>Course Discerption</vt:lpstr>
      <vt:lpstr>Course Description</vt:lpstr>
      <vt:lpstr>Course Outline</vt:lpstr>
      <vt:lpstr>Skill Domain</vt:lpstr>
      <vt:lpstr> Unit No # 1</vt:lpstr>
      <vt:lpstr>Learning Goals</vt:lpstr>
      <vt:lpstr>INTRODUTION MICROBIOLOGY</vt:lpstr>
      <vt:lpstr>Sub Disciplines of Microbiology</vt:lpstr>
      <vt:lpstr>Milestones</vt:lpstr>
      <vt:lpstr>Terminology Related to microbiology</vt:lpstr>
      <vt:lpstr>Conti…</vt:lpstr>
      <vt:lpstr>Conti…</vt:lpstr>
      <vt:lpstr>Conti…</vt:lpstr>
      <vt:lpstr>Conti…</vt:lpstr>
      <vt:lpstr>History of Microbiology</vt:lpstr>
      <vt:lpstr>History Altering Microbes</vt:lpstr>
      <vt:lpstr>History of Microbiology Major Contributions</vt:lpstr>
      <vt:lpstr>Antony Van Leeuwenhoek(1632-1723)</vt:lpstr>
      <vt:lpstr>Contribution of Leeuwenhoek</vt:lpstr>
      <vt:lpstr>Francesco Redi</vt:lpstr>
      <vt:lpstr>Francesco Redi Experiments</vt:lpstr>
      <vt:lpstr>Francesco Redi Experiments</vt:lpstr>
      <vt:lpstr>Louis Pasteur(1822-1895)</vt:lpstr>
      <vt:lpstr>Contribution of Louis Pasteur</vt:lpstr>
      <vt:lpstr>Develop Sterilization Technique Hot air oven Autoclave Steam Sterilizer</vt:lpstr>
      <vt:lpstr>Pasteur's Experiment Swan-necked flask experiment</vt:lpstr>
      <vt:lpstr>Contribution of Robert Koch</vt:lpstr>
      <vt:lpstr>Contribution of Robert Koch</vt:lpstr>
      <vt:lpstr>Koch Postulates (Criteria)</vt:lpstr>
      <vt:lpstr>Koch Postulates</vt:lpstr>
      <vt:lpstr>Importance of Microbiology in Nursing</vt:lpstr>
      <vt:lpstr>Conti…</vt:lpstr>
      <vt:lpstr>Role of Nurses in Different Units</vt:lpstr>
      <vt:lpstr>To Prevent Spread of Infection</vt:lpstr>
      <vt:lpstr>Conti…</vt:lpstr>
      <vt:lpstr>To Maintain Sterile field</vt:lpstr>
      <vt:lpstr>To Maintain Sterile field</vt:lpstr>
      <vt:lpstr>To Collect Specimens</vt:lpstr>
      <vt:lpstr>Conti…</vt:lpstr>
      <vt:lpstr>To Implement Immunization Schedule in Hospital</vt:lpstr>
      <vt:lpstr>Role of Nurses in Different Units</vt:lpstr>
      <vt:lpstr>Conti…</vt:lpstr>
      <vt:lpstr>Conti…</vt:lpstr>
      <vt:lpstr>To Dispose of Biomedical Waste</vt:lpstr>
      <vt:lpstr>Conti... </vt:lpstr>
      <vt:lpstr>Any Question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Zull e nourain</dc:creator>
  <cp:lastModifiedBy>Zull e nourain</cp:lastModifiedBy>
  <cp:revision>14</cp:revision>
  <dcterms:created xsi:type="dcterms:W3CDTF">2025-03-25T03:05:43Z</dcterms:created>
  <dcterms:modified xsi:type="dcterms:W3CDTF">2025-04-10T13:37:19Z</dcterms:modified>
</cp:coreProperties>
</file>